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682" r:id="rId3"/>
    <p:sldId id="683" r:id="rId4"/>
    <p:sldId id="654" r:id="rId5"/>
    <p:sldId id="668" r:id="rId6"/>
    <p:sldId id="669" r:id="rId7"/>
    <p:sldId id="684" r:id="rId8"/>
    <p:sldId id="653" r:id="rId9"/>
    <p:sldId id="635" r:id="rId10"/>
    <p:sldId id="639" r:id="rId11"/>
    <p:sldId id="685" r:id="rId12"/>
    <p:sldId id="640" r:id="rId13"/>
    <p:sldId id="650" r:id="rId14"/>
    <p:sldId id="636" r:id="rId15"/>
    <p:sldId id="637" r:id="rId16"/>
    <p:sldId id="638" r:id="rId17"/>
    <p:sldId id="686" r:id="rId18"/>
    <p:sldId id="633" r:id="rId19"/>
    <p:sldId id="294" r:id="rId20"/>
  </p:sldIdLst>
  <p:sldSz cx="12192000" cy="6858000"/>
  <p:notesSz cx="6858000" cy="9144000"/>
  <p:embeddedFontLst>
    <p:embeddedFont>
      <p:font typeface="Microsoft YaHei" panose="020B0503020204020204" pitchFamily="34" charset="-122"/>
      <p:regular r:id="rId25"/>
    </p:embeddedFont>
    <p:embeddedFont>
      <p:font typeface="DengXian" panose="02010600030101010101" charset="-122"/>
      <p:regular r:id="rId26"/>
    </p:embeddedFont>
    <p:embeddedFont>
      <p:font typeface="DengXian Light" panose="02010600030101010101"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1" userDrawn="1">
          <p15:clr>
            <a:srgbClr val="A4A3A4"/>
          </p15:clr>
        </p15:guide>
        <p15:guide id="2" pos="41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上院" initials="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1B1C"/>
    <a:srgbClr val="C22727"/>
    <a:srgbClr val="27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7" autoAdjust="0"/>
    <p:restoredTop sz="94660"/>
  </p:normalViewPr>
  <p:slideViewPr>
    <p:cSldViewPr snapToGrid="0" showGuides="1">
      <p:cViewPr varScale="1">
        <p:scale>
          <a:sx n="107" d="100"/>
          <a:sy n="107" d="100"/>
        </p:scale>
        <p:origin x="300" y="102"/>
      </p:cViewPr>
      <p:guideLst>
        <p:guide orient="horz" pos="2421"/>
        <p:guide pos="41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稻壳儿春秋广告/盗版必究        原创来源：http://chn.docer.com/works?userid=199329941#!/work_time"/>
          <p:cNvSpPr>
            <a:spLocks noGrp="1"/>
          </p:cNvSpPr>
          <p:nvPr>
            <p:ph type="pic" sz="quarter" idx="10"/>
          </p:nvPr>
        </p:nvSpPr>
        <p:spPr>
          <a:xfrm>
            <a:off x="-1" y="885371"/>
            <a:ext cx="8113525" cy="5087258"/>
          </a:xfrm>
          <a:custGeom>
            <a:avLst/>
            <a:gdLst>
              <a:gd name="connsiteX0" fmla="*/ 0 w 8113525"/>
              <a:gd name="connsiteY0" fmla="*/ 0 h 5087258"/>
              <a:gd name="connsiteX1" fmla="*/ 148675 w 8113525"/>
              <a:gd name="connsiteY1" fmla="*/ 0 h 5087258"/>
              <a:gd name="connsiteX2" fmla="*/ 4679775 w 8113525"/>
              <a:gd name="connsiteY2" fmla="*/ 0 h 5087258"/>
              <a:gd name="connsiteX3" fmla="*/ 6804408 w 8113525"/>
              <a:gd name="connsiteY3" fmla="*/ 0 h 5087258"/>
              <a:gd name="connsiteX4" fmla="*/ 8113525 w 8113525"/>
              <a:gd name="connsiteY4" fmla="*/ 0 h 5087258"/>
              <a:gd name="connsiteX5" fmla="*/ 3026269 w 8113525"/>
              <a:gd name="connsiteY5" fmla="*/ 5087258 h 5087258"/>
              <a:gd name="connsiteX6" fmla="*/ 1717152 w 8113525"/>
              <a:gd name="connsiteY6" fmla="*/ 5087258 h 5087258"/>
              <a:gd name="connsiteX7" fmla="*/ 148675 w 8113525"/>
              <a:gd name="connsiteY7" fmla="*/ 5087258 h 5087258"/>
              <a:gd name="connsiteX8" fmla="*/ 0 w 8113525"/>
              <a:gd name="connsiteY8" fmla="*/ 5087258 h 508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3525" h="5087258">
                <a:moveTo>
                  <a:pt x="0" y="0"/>
                </a:moveTo>
                <a:lnTo>
                  <a:pt x="148675" y="0"/>
                </a:lnTo>
                <a:lnTo>
                  <a:pt x="4679775" y="0"/>
                </a:lnTo>
                <a:lnTo>
                  <a:pt x="6804408" y="0"/>
                </a:lnTo>
                <a:lnTo>
                  <a:pt x="8113525" y="0"/>
                </a:lnTo>
                <a:lnTo>
                  <a:pt x="3026269" y="5087258"/>
                </a:lnTo>
                <a:lnTo>
                  <a:pt x="1717152" y="5087258"/>
                </a:lnTo>
                <a:lnTo>
                  <a:pt x="148675" y="5087258"/>
                </a:lnTo>
                <a:lnTo>
                  <a:pt x="0" y="5087258"/>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等腰三角形 3"/>
          <p:cNvSpPr/>
          <p:nvPr userDrawn="1"/>
        </p:nvSpPr>
        <p:spPr>
          <a:xfrm rot="16200000" flipH="1" flipV="1">
            <a:off x="-260152" y="343280"/>
            <a:ext cx="941482" cy="421178"/>
          </a:xfrm>
          <a:custGeom>
            <a:avLst/>
            <a:gdLst>
              <a:gd name="connsiteX0" fmla="*/ 0 w 6025244"/>
              <a:gd name="connsiteY0" fmla="*/ 6477000 h 6477000"/>
              <a:gd name="connsiteX1" fmla="*/ 4264487 w 6025244"/>
              <a:gd name="connsiteY1" fmla="*/ 0 h 6477000"/>
              <a:gd name="connsiteX2" fmla="*/ 6025244 w 6025244"/>
              <a:gd name="connsiteY2" fmla="*/ 6477000 h 6477000"/>
              <a:gd name="connsiteX3" fmla="*/ 0 w 6025244"/>
              <a:gd name="connsiteY3" fmla="*/ 6477000 h 6477000"/>
              <a:gd name="connsiteX0-1" fmla="*/ 0 w 6025244"/>
              <a:gd name="connsiteY0-2" fmla="*/ 4212772 h 4212772"/>
              <a:gd name="connsiteX1-3" fmla="*/ 4884973 w 6025244"/>
              <a:gd name="connsiteY1-4" fmla="*/ 0 h 4212772"/>
              <a:gd name="connsiteX2-5" fmla="*/ 6025244 w 6025244"/>
              <a:gd name="connsiteY2-6" fmla="*/ 4212772 h 4212772"/>
              <a:gd name="connsiteX3-7" fmla="*/ 0 w 6025244"/>
              <a:gd name="connsiteY3-8" fmla="*/ 4212772 h 4212772"/>
              <a:gd name="connsiteX0-9" fmla="*/ 0 w 6025244"/>
              <a:gd name="connsiteY0-10" fmla="*/ 4212772 h 4212772"/>
              <a:gd name="connsiteX1-11" fmla="*/ 4884973 w 6025244"/>
              <a:gd name="connsiteY1-12" fmla="*/ 0 h 4212772"/>
              <a:gd name="connsiteX2-13" fmla="*/ 6025244 w 6025244"/>
              <a:gd name="connsiteY2-14" fmla="*/ 4212772 h 4212772"/>
              <a:gd name="connsiteX3-15" fmla="*/ 0 w 6025244"/>
              <a:gd name="connsiteY3-16" fmla="*/ 4212772 h 4212772"/>
              <a:gd name="connsiteX0-17" fmla="*/ 0 w 6025244"/>
              <a:gd name="connsiteY0-18" fmla="*/ 4128106 h 4128106"/>
              <a:gd name="connsiteX1-19" fmla="*/ 5236909 w 6025244"/>
              <a:gd name="connsiteY1-20" fmla="*/ 0 h 4128106"/>
              <a:gd name="connsiteX2-21" fmla="*/ 6025244 w 6025244"/>
              <a:gd name="connsiteY2-22" fmla="*/ 4128106 h 4128106"/>
              <a:gd name="connsiteX3-23" fmla="*/ 0 w 6025244"/>
              <a:gd name="connsiteY3-24" fmla="*/ 4128106 h 4128106"/>
              <a:gd name="connsiteX0-25" fmla="*/ 0 w 6025244"/>
              <a:gd name="connsiteY0-26" fmla="*/ 4238173 h 4238173"/>
              <a:gd name="connsiteX1-27" fmla="*/ 5107248 w 6025244"/>
              <a:gd name="connsiteY1-28" fmla="*/ 0 h 4238173"/>
              <a:gd name="connsiteX2-29" fmla="*/ 6025244 w 6025244"/>
              <a:gd name="connsiteY2-30" fmla="*/ 4238173 h 4238173"/>
              <a:gd name="connsiteX3-31" fmla="*/ 0 w 6025244"/>
              <a:gd name="connsiteY3-32" fmla="*/ 4238173 h 4238173"/>
              <a:gd name="connsiteX0-33" fmla="*/ 0 w 6025244"/>
              <a:gd name="connsiteY0-34" fmla="*/ 2773093 h 2773093"/>
              <a:gd name="connsiteX1-35" fmla="*/ 5473433 w 6025244"/>
              <a:gd name="connsiteY1-36" fmla="*/ 0 h 2773093"/>
              <a:gd name="connsiteX2-37" fmla="*/ 6025244 w 6025244"/>
              <a:gd name="connsiteY2-38" fmla="*/ 2773093 h 2773093"/>
              <a:gd name="connsiteX3-39" fmla="*/ 0 w 6025244"/>
              <a:gd name="connsiteY3-40" fmla="*/ 2773093 h 2773093"/>
            </a:gdLst>
            <a:ahLst/>
            <a:cxnLst>
              <a:cxn ang="0">
                <a:pos x="connsiteX0-1" y="connsiteY0-2"/>
              </a:cxn>
              <a:cxn ang="0">
                <a:pos x="connsiteX1-3" y="connsiteY1-4"/>
              </a:cxn>
              <a:cxn ang="0">
                <a:pos x="connsiteX2-5" y="connsiteY2-6"/>
              </a:cxn>
              <a:cxn ang="0">
                <a:pos x="connsiteX3-7" y="connsiteY3-8"/>
              </a:cxn>
            </a:cxnLst>
            <a:rect l="l" t="t" r="r" b="b"/>
            <a:pathLst>
              <a:path w="6025244" h="2773093">
                <a:moveTo>
                  <a:pt x="0" y="2773093"/>
                </a:moveTo>
                <a:lnTo>
                  <a:pt x="5473433" y="0"/>
                </a:lnTo>
                <a:lnTo>
                  <a:pt x="6025244" y="2773093"/>
                </a:lnTo>
                <a:lnTo>
                  <a:pt x="0" y="2773093"/>
                </a:lnTo>
                <a:close/>
              </a:path>
            </a:pathLst>
          </a:custGeom>
          <a:solidFill>
            <a:srgbClr val="E7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3"/>
          <p:cNvSpPr/>
          <p:nvPr userDrawn="1"/>
        </p:nvSpPr>
        <p:spPr>
          <a:xfrm rot="16200000">
            <a:off x="11510670" y="6176670"/>
            <a:ext cx="941482" cy="421178"/>
          </a:xfrm>
          <a:custGeom>
            <a:avLst/>
            <a:gdLst>
              <a:gd name="connsiteX0" fmla="*/ 0 w 6025244"/>
              <a:gd name="connsiteY0" fmla="*/ 6477000 h 6477000"/>
              <a:gd name="connsiteX1" fmla="*/ 4264487 w 6025244"/>
              <a:gd name="connsiteY1" fmla="*/ 0 h 6477000"/>
              <a:gd name="connsiteX2" fmla="*/ 6025244 w 6025244"/>
              <a:gd name="connsiteY2" fmla="*/ 6477000 h 6477000"/>
              <a:gd name="connsiteX3" fmla="*/ 0 w 6025244"/>
              <a:gd name="connsiteY3" fmla="*/ 6477000 h 6477000"/>
              <a:gd name="connsiteX0-1" fmla="*/ 0 w 6025244"/>
              <a:gd name="connsiteY0-2" fmla="*/ 4212772 h 4212772"/>
              <a:gd name="connsiteX1-3" fmla="*/ 4884973 w 6025244"/>
              <a:gd name="connsiteY1-4" fmla="*/ 0 h 4212772"/>
              <a:gd name="connsiteX2-5" fmla="*/ 6025244 w 6025244"/>
              <a:gd name="connsiteY2-6" fmla="*/ 4212772 h 4212772"/>
              <a:gd name="connsiteX3-7" fmla="*/ 0 w 6025244"/>
              <a:gd name="connsiteY3-8" fmla="*/ 4212772 h 4212772"/>
              <a:gd name="connsiteX0-9" fmla="*/ 0 w 6025244"/>
              <a:gd name="connsiteY0-10" fmla="*/ 4212772 h 4212772"/>
              <a:gd name="connsiteX1-11" fmla="*/ 4884973 w 6025244"/>
              <a:gd name="connsiteY1-12" fmla="*/ 0 h 4212772"/>
              <a:gd name="connsiteX2-13" fmla="*/ 6025244 w 6025244"/>
              <a:gd name="connsiteY2-14" fmla="*/ 4212772 h 4212772"/>
              <a:gd name="connsiteX3-15" fmla="*/ 0 w 6025244"/>
              <a:gd name="connsiteY3-16" fmla="*/ 4212772 h 4212772"/>
              <a:gd name="connsiteX0-17" fmla="*/ 0 w 6025244"/>
              <a:gd name="connsiteY0-18" fmla="*/ 4128106 h 4128106"/>
              <a:gd name="connsiteX1-19" fmla="*/ 5236909 w 6025244"/>
              <a:gd name="connsiteY1-20" fmla="*/ 0 h 4128106"/>
              <a:gd name="connsiteX2-21" fmla="*/ 6025244 w 6025244"/>
              <a:gd name="connsiteY2-22" fmla="*/ 4128106 h 4128106"/>
              <a:gd name="connsiteX3-23" fmla="*/ 0 w 6025244"/>
              <a:gd name="connsiteY3-24" fmla="*/ 4128106 h 4128106"/>
              <a:gd name="connsiteX0-25" fmla="*/ 0 w 6025244"/>
              <a:gd name="connsiteY0-26" fmla="*/ 4238173 h 4238173"/>
              <a:gd name="connsiteX1-27" fmla="*/ 5107248 w 6025244"/>
              <a:gd name="connsiteY1-28" fmla="*/ 0 h 4238173"/>
              <a:gd name="connsiteX2-29" fmla="*/ 6025244 w 6025244"/>
              <a:gd name="connsiteY2-30" fmla="*/ 4238173 h 4238173"/>
              <a:gd name="connsiteX3-31" fmla="*/ 0 w 6025244"/>
              <a:gd name="connsiteY3-32" fmla="*/ 4238173 h 4238173"/>
              <a:gd name="connsiteX0-33" fmla="*/ 0 w 6025244"/>
              <a:gd name="connsiteY0-34" fmla="*/ 2773093 h 2773093"/>
              <a:gd name="connsiteX1-35" fmla="*/ 5473433 w 6025244"/>
              <a:gd name="connsiteY1-36" fmla="*/ 0 h 2773093"/>
              <a:gd name="connsiteX2-37" fmla="*/ 6025244 w 6025244"/>
              <a:gd name="connsiteY2-38" fmla="*/ 2773093 h 2773093"/>
              <a:gd name="connsiteX3-39" fmla="*/ 0 w 6025244"/>
              <a:gd name="connsiteY3-40" fmla="*/ 2773093 h 2773093"/>
            </a:gdLst>
            <a:ahLst/>
            <a:cxnLst>
              <a:cxn ang="0">
                <a:pos x="connsiteX0-1" y="connsiteY0-2"/>
              </a:cxn>
              <a:cxn ang="0">
                <a:pos x="connsiteX1-3" y="connsiteY1-4"/>
              </a:cxn>
              <a:cxn ang="0">
                <a:pos x="connsiteX2-5" y="connsiteY2-6"/>
              </a:cxn>
              <a:cxn ang="0">
                <a:pos x="connsiteX3-7" y="connsiteY3-8"/>
              </a:cxn>
            </a:cxnLst>
            <a:rect l="l" t="t" r="r" b="b"/>
            <a:pathLst>
              <a:path w="6025244" h="2773093">
                <a:moveTo>
                  <a:pt x="0" y="2773093"/>
                </a:moveTo>
                <a:lnTo>
                  <a:pt x="5473433" y="0"/>
                </a:lnTo>
                <a:lnTo>
                  <a:pt x="6025244" y="2773093"/>
                </a:lnTo>
                <a:lnTo>
                  <a:pt x="0" y="2773093"/>
                </a:lnTo>
                <a:close/>
              </a:path>
            </a:pathLst>
          </a:custGeom>
          <a:solidFill>
            <a:srgbClr val="E7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542437" y="209521"/>
            <a:ext cx="3561080" cy="521970"/>
          </a:xfrm>
          <a:prstGeom prst="rect">
            <a:avLst/>
          </a:prstGeom>
          <a:noFill/>
        </p:spPr>
        <p:txBody>
          <a:bodyPr wrap="none">
            <a:spAutoFit/>
          </a:bodyPr>
          <a:lstStyle/>
          <a:p>
            <a:pPr algn="l"/>
            <a:r>
              <a:rPr lang="zh-CN" altLang="en-US" sz="2800" dirty="0" smtClean="0">
                <a:solidFill>
                  <a:srgbClr val="E70012"/>
                </a:solidFill>
                <a:latin typeface="造字工房悦黑（非商用）常规体" pitchFamily="50" charset="-122"/>
                <a:ea typeface="造字工房悦黑（非商用）常规体" pitchFamily="50" charset="-122"/>
              </a:rPr>
              <a:t>Add your title here</a:t>
            </a:r>
            <a:endParaRPr lang="en-US" altLang="zh-CN" sz="2800" dirty="0" smtClean="0">
              <a:solidFill>
                <a:srgbClr val="E70012"/>
              </a:solidFill>
              <a:latin typeface="造字工房悦黑（非商用）常规体" pitchFamily="50" charset="-122"/>
              <a:ea typeface="造字工房悦黑（非商用）常规体" pitchFamily="50" charset="-122"/>
            </a:endParaRPr>
          </a:p>
        </p:txBody>
      </p:sp>
      <p:sp>
        <p:nvSpPr>
          <p:cNvPr id="6" name="矩形 5"/>
          <p:cNvSpPr/>
          <p:nvPr userDrawn="1"/>
        </p:nvSpPr>
        <p:spPr>
          <a:xfrm>
            <a:off x="542437" y="670559"/>
            <a:ext cx="8815234" cy="369332"/>
          </a:xfrm>
          <a:prstGeom prst="rect">
            <a:avLst/>
          </a:prstGeom>
        </p:spPr>
        <p:txBody>
          <a:bodyPr wrap="none">
            <a:spAutoFit/>
          </a:bodyPr>
          <a:lstStyle/>
          <a:p>
            <a:pPr algn="l"/>
            <a:r>
              <a:rPr lang="en-US" altLang="zh-CN" dirty="0">
                <a:solidFill>
                  <a:schemeClr val="bg1">
                    <a:lumMod val="65000"/>
                  </a:schemeClr>
                </a:solidFill>
                <a:latin typeface="Arial" panose="020B0604020202020204" pitchFamily="34" charset="0"/>
              </a:rPr>
              <a:t>Click add this section keywords detailed description of the contents of this paragraph</a:t>
            </a:r>
            <a:endParaRPr lang="zh-CN" altLang="en-US" dirty="0">
              <a:solidFill>
                <a:schemeClr val="bg1">
                  <a:lumMod val="6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646811" y="1762417"/>
            <a:ext cx="3242154" cy="6829972"/>
          </a:xfrm>
          <a:custGeom>
            <a:avLst/>
            <a:gdLst>
              <a:gd name="connsiteX0" fmla="*/ 451211 w 3242154"/>
              <a:gd name="connsiteY0" fmla="*/ 0 h 6829972"/>
              <a:gd name="connsiteX1" fmla="*/ 2790943 w 3242154"/>
              <a:gd name="connsiteY1" fmla="*/ 0 h 6829972"/>
              <a:gd name="connsiteX2" fmla="*/ 3242154 w 3242154"/>
              <a:gd name="connsiteY2" fmla="*/ 451211 h 6829972"/>
              <a:gd name="connsiteX3" fmla="*/ 3242154 w 3242154"/>
              <a:gd name="connsiteY3" fmla="*/ 6378762 h 6829972"/>
              <a:gd name="connsiteX4" fmla="*/ 2790943 w 3242154"/>
              <a:gd name="connsiteY4" fmla="*/ 6829972 h 6829972"/>
              <a:gd name="connsiteX5" fmla="*/ 451211 w 3242154"/>
              <a:gd name="connsiteY5" fmla="*/ 6829972 h 6829972"/>
              <a:gd name="connsiteX6" fmla="*/ 0 w 3242154"/>
              <a:gd name="connsiteY6" fmla="*/ 6378762 h 6829972"/>
              <a:gd name="connsiteX7" fmla="*/ 0 w 3242154"/>
              <a:gd name="connsiteY7" fmla="*/ 451211 h 6829972"/>
              <a:gd name="connsiteX8" fmla="*/ 451211 w 3242154"/>
              <a:gd name="connsiteY8" fmla="*/ 0 h 682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154" h="6829972">
                <a:moveTo>
                  <a:pt x="451211" y="0"/>
                </a:moveTo>
                <a:lnTo>
                  <a:pt x="2790943" y="0"/>
                </a:lnTo>
                <a:cubicBezTo>
                  <a:pt x="3040141" y="0"/>
                  <a:pt x="3242154" y="202014"/>
                  <a:pt x="3242154" y="451211"/>
                </a:cubicBezTo>
                <a:lnTo>
                  <a:pt x="3242154" y="6378762"/>
                </a:lnTo>
                <a:cubicBezTo>
                  <a:pt x="3242154" y="6627958"/>
                  <a:pt x="3040141" y="6829972"/>
                  <a:pt x="2790943" y="6829972"/>
                </a:cubicBezTo>
                <a:lnTo>
                  <a:pt x="451211" y="6829972"/>
                </a:lnTo>
                <a:cubicBezTo>
                  <a:pt x="202014" y="6829972"/>
                  <a:pt x="0" y="6627958"/>
                  <a:pt x="0" y="6378762"/>
                </a:cubicBezTo>
                <a:lnTo>
                  <a:pt x="0" y="451211"/>
                </a:lnTo>
                <a:cubicBezTo>
                  <a:pt x="0" y="202014"/>
                  <a:pt x="202014" y="0"/>
                  <a:pt x="451211" y="0"/>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6094937" y="1963130"/>
            <a:ext cx="4892156" cy="2721605"/>
          </a:xfrm>
          <a:custGeom>
            <a:avLst/>
            <a:gdLst>
              <a:gd name="connsiteX0" fmla="*/ 0 w 4892156"/>
              <a:gd name="connsiteY0" fmla="*/ 0 h 2721605"/>
              <a:gd name="connsiteX1" fmla="*/ 4892156 w 4892156"/>
              <a:gd name="connsiteY1" fmla="*/ 0 h 2721605"/>
              <a:gd name="connsiteX2" fmla="*/ 4892156 w 4892156"/>
              <a:gd name="connsiteY2" fmla="*/ 2721605 h 2721605"/>
              <a:gd name="connsiteX3" fmla="*/ 0 w 4892156"/>
              <a:gd name="connsiteY3" fmla="*/ 2721605 h 2721605"/>
            </a:gdLst>
            <a:ahLst/>
            <a:cxnLst>
              <a:cxn ang="0">
                <a:pos x="connsiteX0" y="connsiteY0"/>
              </a:cxn>
              <a:cxn ang="0">
                <a:pos x="connsiteX1" y="connsiteY1"/>
              </a:cxn>
              <a:cxn ang="0">
                <a:pos x="connsiteX2" y="connsiteY2"/>
              </a:cxn>
              <a:cxn ang="0">
                <a:pos x="connsiteX3" y="connsiteY3"/>
              </a:cxn>
            </a:cxnLst>
            <a:rect l="l" t="t" r="r" b="b"/>
            <a:pathLst>
              <a:path w="4892156" h="2721605">
                <a:moveTo>
                  <a:pt x="0" y="0"/>
                </a:moveTo>
                <a:lnTo>
                  <a:pt x="4892156" y="0"/>
                </a:lnTo>
                <a:lnTo>
                  <a:pt x="4892156" y="2721605"/>
                </a:lnTo>
                <a:lnTo>
                  <a:pt x="0" y="2721605"/>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1900910"/>
            <a:ext cx="5628640" cy="3644720"/>
          </a:xfrm>
          <a:custGeom>
            <a:avLst/>
            <a:gdLst>
              <a:gd name="connsiteX0" fmla="*/ 0 w 5628640"/>
              <a:gd name="connsiteY0" fmla="*/ 0 h 3644720"/>
              <a:gd name="connsiteX1" fmla="*/ 5628640 w 5628640"/>
              <a:gd name="connsiteY1" fmla="*/ 0 h 3644720"/>
              <a:gd name="connsiteX2" fmla="*/ 5628640 w 5628640"/>
              <a:gd name="connsiteY2" fmla="*/ 3644720 h 3644720"/>
              <a:gd name="connsiteX3" fmla="*/ 0 w 5628640"/>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5628640" h="3644720">
                <a:moveTo>
                  <a:pt x="0" y="0"/>
                </a:moveTo>
                <a:lnTo>
                  <a:pt x="5628640" y="0"/>
                </a:lnTo>
                <a:lnTo>
                  <a:pt x="5628640" y="3644720"/>
                </a:lnTo>
                <a:lnTo>
                  <a:pt x="0" y="364472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1F7F7-E05D-4606-B749-82C9C9BB12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FC90B-1626-4796-8953-D2B1473921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9.png"/><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png"/><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3" Type="http://schemas.openxmlformats.org/officeDocument/2006/relationships/slideLayout" Target="../slideLayouts/slideLayout4.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2197100"/>
            <a:ext cx="12192000" cy="3831590"/>
          </a:xfrm>
          <a:prstGeom prst="rect">
            <a:avLst/>
          </a:prstGeom>
          <a:noFill/>
        </p:spPr>
        <p:txBody>
          <a:bodyPr wrap="square" rtlCol="0">
            <a:noAutofit/>
          </a:bodyPr>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indent="0" algn="ctr">
              <a:buFont typeface="Wingdings" panose="05000000000000000000" charset="0"/>
              <a:buNone/>
            </a:pPr>
            <a:r>
              <a:rPr sz="4000">
                <a:latin typeface="Times New Roman" panose="02020603050405020304" charset="0"/>
                <a:ea typeface="Microsoft YaHei" panose="020B0503020204020204" pitchFamily="34" charset="-122"/>
                <a:cs typeface="Times New Roman" panose="02020603050405020304" charset="0"/>
              </a:rPr>
              <a:t>Second-Generation System </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n-ea"/>
              </a:rPr>
              <a:t>Agenda</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Design Concept</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Second-Generation System Design and Architecture</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indent="0" algn="l">
              <a:buClrTx/>
              <a:buSzTx/>
              <a:buFont typeface="Wingdings" panose="05000000000000000000" charset="0"/>
              <a:buNone/>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latin typeface="Microsoft YaHei" panose="020B0503020204020204" pitchFamily="34" charset="-122"/>
                <a:ea typeface="Microsoft YaHei" panose="020B0503020204020204" pitchFamily="34" charset="-122"/>
                <a:cs typeface="Arial" panose="020B0604020202020204" pitchFamily="34" charset="0"/>
              </a:rPr>
              <a:t>The Issue of Prompt Engineering in Language Models</a:t>
            </a:r>
            <a:endParaRPr sz="2400">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endParaRPr sz="2400">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rPr>
              <a:t>Future Work</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Stability of prompts and large language model (LLM) systems</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5019040"/>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sym typeface="+mn-ea"/>
              </a:rPr>
              <a:t>Experiment </a:t>
            </a:r>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7</a:t>
            </a:r>
            <a:r>
              <a:rPr sz="1600" b="1">
                <a:latin typeface="Microsoft YaHei" panose="020B0503020204020204" pitchFamily="34" charset="-122"/>
                <a:ea typeface="Microsoft YaHei" panose="020B0503020204020204" pitchFamily="34" charset="-122"/>
                <a:cs typeface="Arial" panose="020B0604020202020204" pitchFamily="34" charset="0"/>
              </a:rPr>
              <a:t>:</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Black Box</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 System</a:t>
            </a:r>
            <a:endParaRPr sz="1600" b="1">
              <a:latin typeface="Microsoft YaHei" panose="020B0503020204020204" pitchFamily="34" charset="-122"/>
              <a:ea typeface="Microsoft YaHei" panose="020B0503020204020204" pitchFamily="34" charset="-122"/>
              <a:cs typeface="Arial" panose="020B0604020202020204" pitchFamily="34" charset="0"/>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The language model has a very low understanding of the physical world, so if you want to use the language model to control the robot, you must give it a beginner's textbook.</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
        <p:nvSpPr>
          <p:cNvPr id="11" name="Text Box 10"/>
          <p:cNvSpPr txBox="1"/>
          <p:nvPr/>
        </p:nvSpPr>
        <p:spPr>
          <a:xfrm>
            <a:off x="-1905" y="5972810"/>
            <a:ext cx="11777980" cy="368300"/>
          </a:xfrm>
          <a:prstGeom prst="rect">
            <a:avLst/>
          </a:prstGeom>
          <a:noFill/>
        </p:spPr>
        <p:txBody>
          <a:bodyPr wrap="square" rtlCol="0">
            <a:spAutoFit/>
          </a:bodyPr>
          <a:p>
            <a:r>
              <a:rPr lang="en-US" b="1"/>
              <a:t>                                                                                                                                </a:t>
            </a:r>
            <a:endParaRPr lang="en-US" b="1"/>
          </a:p>
        </p:txBody>
      </p:sp>
      <p:pic>
        <p:nvPicPr>
          <p:cNvPr id="22" name="Picture 21"/>
          <p:cNvPicPr>
            <a:picLocks noChangeAspect="1"/>
          </p:cNvPicPr>
          <p:nvPr/>
        </p:nvPicPr>
        <p:blipFill>
          <a:blip r:embed="rId2"/>
          <a:stretch>
            <a:fillRect/>
          </a:stretch>
        </p:blipFill>
        <p:spPr>
          <a:xfrm>
            <a:off x="6100445" y="3759200"/>
            <a:ext cx="94615" cy="495300"/>
          </a:xfrm>
          <a:prstGeom prst="rect">
            <a:avLst/>
          </a:prstGeom>
        </p:spPr>
      </p:pic>
      <p:sp>
        <p:nvSpPr>
          <p:cNvPr id="34" name="Text Box 33"/>
          <p:cNvSpPr txBox="1"/>
          <p:nvPr/>
        </p:nvSpPr>
        <p:spPr>
          <a:xfrm>
            <a:off x="3585845" y="5337810"/>
            <a:ext cx="7170420" cy="441325"/>
          </a:xfrm>
          <a:prstGeom prst="rect">
            <a:avLst/>
          </a:prstGeom>
          <a:noFill/>
        </p:spPr>
        <p:txBody>
          <a:bodyPr wrap="square" rtlCol="0">
            <a:noAutofit/>
          </a:bodyPr>
          <a:p>
            <a:endParaRPr lang="en-US" sz="1000" b="1"/>
          </a:p>
        </p:txBody>
      </p:sp>
      <p:sp>
        <p:nvSpPr>
          <p:cNvPr id="36" name="Text Box 35"/>
          <p:cNvSpPr txBox="1"/>
          <p:nvPr/>
        </p:nvSpPr>
        <p:spPr>
          <a:xfrm>
            <a:off x="704215" y="5150485"/>
            <a:ext cx="10502900" cy="645160"/>
          </a:xfrm>
          <a:prstGeom prst="rect">
            <a:avLst/>
          </a:prstGeom>
          <a:noFill/>
        </p:spPr>
        <p:txBody>
          <a:bodyPr wrap="square" rtlCol="0">
            <a:spAutoFit/>
          </a:bodyPr>
          <a:p>
            <a:pPr algn="ctr"/>
            <a:r>
              <a:rPr>
                <a:latin typeface="Microsoft YaHei" panose="020B0503020204020204" pitchFamily="34" charset="-122"/>
                <a:ea typeface="Microsoft YaHei" panose="020B0503020204020204" pitchFamily="34" charset="-122"/>
                <a:cs typeface="Arial" panose="020B0604020202020204" pitchFamily="34" charset="0"/>
                <a:sym typeface="+mn-ea"/>
              </a:rPr>
              <a:t> Interactive Knowledge Window</a:t>
            </a:r>
            <a:r>
              <a:rPr lang="en-US">
                <a:latin typeface="Microsoft YaHei" panose="020B0503020204020204" pitchFamily="34" charset="-122"/>
                <a:ea typeface="Microsoft YaHei" panose="020B0503020204020204" pitchFamily="34" charset="-122"/>
                <a:cs typeface="Arial" panose="020B0604020202020204" pitchFamily="34" charset="0"/>
                <a:sym typeface="+mn-ea"/>
              </a:rPr>
              <a:t>                                     </a:t>
            </a:r>
            <a:r>
              <a:rPr>
                <a:latin typeface="Microsoft YaHei" panose="020B0503020204020204" pitchFamily="34" charset="-122"/>
                <a:ea typeface="Microsoft YaHei" panose="020B0503020204020204" pitchFamily="34" charset="-122"/>
                <a:cs typeface="Arial" panose="020B0604020202020204" pitchFamily="34" charset="0"/>
                <a:sym typeface="+mn-ea"/>
              </a:rPr>
              <a:t>Without the prompt words     </a:t>
            </a:r>
            <a:r>
              <a:rPr lang="en-US" b="1">
                <a:sym typeface="+mn-ea"/>
              </a:rPr>
              <a:t>                                                                               </a:t>
            </a:r>
            <a:endParaRPr lang="en-US" b="1"/>
          </a:p>
          <a:p>
            <a:pPr algn="ctr"/>
            <a:r>
              <a:rPr lang="en-US">
                <a:latin typeface="Microsoft YaHei" panose="020B0503020204020204" pitchFamily="34" charset="-122"/>
                <a:ea typeface="Microsoft YaHei" panose="020B0503020204020204" pitchFamily="34" charset="-122"/>
                <a:cs typeface="Arial" panose="020B0604020202020204" pitchFamily="34" charset="0"/>
                <a:sym typeface="+mn-ea"/>
              </a:rPr>
              <a:t> </a:t>
            </a:r>
            <a:endParaRPr lang="en-US">
              <a:latin typeface="Microsoft YaHei" panose="020B0503020204020204" pitchFamily="34" charset="-122"/>
              <a:ea typeface="Microsoft YaHei" panose="020B0503020204020204" pitchFamily="34" charset="-122"/>
              <a:cs typeface="Arial" panose="020B0604020202020204" pitchFamily="34" charset="0"/>
              <a:sym typeface="+mn-ea"/>
            </a:endParaRPr>
          </a:p>
        </p:txBody>
      </p:sp>
      <p:graphicFrame>
        <p:nvGraphicFramePr>
          <p:cNvPr id="2" name="Table 1"/>
          <p:cNvGraphicFramePr/>
          <p:nvPr>
            <p:custDataLst>
              <p:tags r:id="rId3"/>
            </p:custDataLst>
          </p:nvPr>
        </p:nvGraphicFramePr>
        <p:xfrm>
          <a:off x="1415415" y="2256155"/>
          <a:ext cx="3794760" cy="2821305"/>
        </p:xfrm>
        <a:graphic>
          <a:graphicData uri="http://schemas.openxmlformats.org/drawingml/2006/table">
            <a:tbl>
              <a:tblPr firstRow="1" bandRow="1">
                <a:tableStyleId>{5C22544A-7EE6-4342-B048-85BDC9FD1C3A}</a:tableStyleId>
              </a:tblPr>
              <a:tblGrid>
                <a:gridCol w="1264920"/>
                <a:gridCol w="1264920"/>
                <a:gridCol w="1264920"/>
              </a:tblGrid>
              <a:tr h="940435">
                <a:tc>
                  <a:txBody>
                    <a:bodyPr/>
                    <a:p>
                      <a:pPr algn="l">
                        <a:buNone/>
                      </a:pPr>
                      <a:endParaRPr lang="en-US"/>
                    </a:p>
                  </a:txBody>
                  <a:tcPr>
                    <a:solidFill>
                      <a:srgbClr val="0070C0"/>
                    </a:solidFill>
                  </a:tcPr>
                </a:tc>
                <a:tc>
                  <a:txBody>
                    <a:bodyPr/>
                    <a:p>
                      <a:pPr algn="l">
                        <a:buNone/>
                      </a:pPr>
                      <a:r>
                        <a:rPr lang="en-US"/>
                        <a:t>You know</a:t>
                      </a:r>
                      <a:endParaRPr lang="en-US"/>
                    </a:p>
                  </a:txBody>
                  <a:tcPr>
                    <a:solidFill>
                      <a:srgbClr val="0070C0"/>
                    </a:solidFill>
                  </a:tcPr>
                </a:tc>
                <a:tc>
                  <a:txBody>
                    <a:bodyPr/>
                    <a:p>
                      <a:pPr algn="l">
                        <a:buNone/>
                      </a:pPr>
                      <a:r>
                        <a:rPr lang="en-US"/>
                        <a:t>You don’t know</a:t>
                      </a:r>
                      <a:endParaRPr lang="en-US"/>
                    </a:p>
                  </a:txBody>
                  <a:tcPr>
                    <a:solidFill>
                      <a:srgbClr val="0070C0"/>
                    </a:solidFill>
                  </a:tcPr>
                </a:tc>
              </a:tr>
              <a:tr h="940435">
                <a:tc>
                  <a:txBody>
                    <a:bodyPr/>
                    <a:p>
                      <a:pPr algn="l">
                        <a:buClrTx/>
                        <a:buSzTx/>
                        <a:buFontTx/>
                        <a:buNone/>
                      </a:pPr>
                      <a:r>
                        <a:rPr lang="en-US" b="1">
                          <a:solidFill>
                            <a:schemeClr val="lt1"/>
                          </a:solidFill>
                        </a:rPr>
                        <a:t>GPT know</a:t>
                      </a:r>
                      <a:endParaRPr lang="en-US" b="1">
                        <a:solidFill>
                          <a:schemeClr val="lt1"/>
                        </a:solidFill>
                      </a:endParaRPr>
                    </a:p>
                  </a:txBody>
                  <a:tcPr>
                    <a:solidFill>
                      <a:srgbClr val="0070C0"/>
                    </a:solidFill>
                  </a:tcPr>
                </a:tc>
                <a:tc>
                  <a:txBody>
                    <a:bodyPr/>
                    <a:p>
                      <a:pPr algn="l">
                        <a:buNone/>
                      </a:pPr>
                      <a:r>
                        <a:rPr lang="en-US"/>
                        <a:t>Open Area</a:t>
                      </a:r>
                      <a:endParaRPr lang="en-US"/>
                    </a:p>
                  </a:txBody>
                  <a:tcPr>
                    <a:solidFill>
                      <a:schemeClr val="bg2"/>
                    </a:solidFill>
                  </a:tcPr>
                </a:tc>
                <a:tc>
                  <a:txBody>
                    <a:bodyPr/>
                    <a:p>
                      <a:pPr algn="l">
                        <a:buNone/>
                      </a:pPr>
                      <a:r>
                        <a:rPr lang="en-US"/>
                        <a:t>Blind Area</a:t>
                      </a:r>
                      <a:endParaRPr lang="en-US"/>
                    </a:p>
                  </a:txBody>
                  <a:tcPr>
                    <a:solidFill>
                      <a:schemeClr val="bg2"/>
                    </a:solidFill>
                  </a:tcPr>
                </a:tc>
              </a:tr>
              <a:tr h="940435">
                <a:tc>
                  <a:txBody>
                    <a:bodyPr/>
                    <a:p>
                      <a:pPr algn="l">
                        <a:buClrTx/>
                        <a:buSzTx/>
                        <a:buFontTx/>
                        <a:buNone/>
                      </a:pPr>
                      <a:r>
                        <a:rPr lang="en-US" b="1">
                          <a:solidFill>
                            <a:schemeClr val="lt1"/>
                          </a:solidFill>
                        </a:rPr>
                        <a:t>GPT doesn’t know</a:t>
                      </a:r>
                      <a:endParaRPr lang="en-US" b="1">
                        <a:solidFill>
                          <a:schemeClr val="lt1"/>
                        </a:solidFill>
                      </a:endParaRPr>
                    </a:p>
                  </a:txBody>
                  <a:tcPr>
                    <a:solidFill>
                      <a:srgbClr val="0070C0"/>
                    </a:solidFill>
                  </a:tcPr>
                </a:tc>
                <a:tc>
                  <a:txBody>
                    <a:bodyPr/>
                    <a:p>
                      <a:pPr algn="l">
                        <a:buNone/>
                      </a:pPr>
                      <a:r>
                        <a:rPr lang="en-US"/>
                        <a:t>Hidden Area</a:t>
                      </a:r>
                      <a:endParaRPr lang="en-US"/>
                    </a:p>
                  </a:txBody>
                  <a:tcPr>
                    <a:solidFill>
                      <a:schemeClr val="bg2"/>
                    </a:solidFill>
                  </a:tcPr>
                </a:tc>
                <a:tc>
                  <a:txBody>
                    <a:bodyPr/>
                    <a:p>
                      <a:pPr algn="l">
                        <a:buNone/>
                      </a:pPr>
                      <a:r>
                        <a:rPr lang="en-US"/>
                        <a:t>Unknown Area</a:t>
                      </a:r>
                      <a:endParaRPr lang="en-US"/>
                    </a:p>
                  </a:txBody>
                  <a:tcPr>
                    <a:solidFill>
                      <a:schemeClr val="bg2"/>
                    </a:solidFill>
                  </a:tcPr>
                </a:tc>
              </a:tr>
            </a:tbl>
          </a:graphicData>
        </a:graphic>
      </p:graphicFrame>
      <p:pic>
        <p:nvPicPr>
          <p:cNvPr id="4" name="Picture 3"/>
          <p:cNvPicPr>
            <a:picLocks noChangeAspect="1"/>
          </p:cNvPicPr>
          <p:nvPr/>
        </p:nvPicPr>
        <p:blipFill>
          <a:blip r:embed="rId4"/>
          <a:srcRect r="11538"/>
          <a:stretch>
            <a:fillRect/>
          </a:stretch>
        </p:blipFill>
        <p:spPr>
          <a:xfrm>
            <a:off x="6578600" y="1894840"/>
            <a:ext cx="2190750" cy="1548130"/>
          </a:xfrm>
          <a:prstGeom prst="rect">
            <a:avLst/>
          </a:prstGeom>
        </p:spPr>
      </p:pic>
      <p:pic>
        <p:nvPicPr>
          <p:cNvPr id="18" name="Picture 17" descr="e531904c-8bd2-11ed-8333-ba30bbb8fcf7-v1_f4_t2_M3UV0z19202411181740201"/>
          <p:cNvPicPr>
            <a:picLocks noChangeAspect="1"/>
          </p:cNvPicPr>
          <p:nvPr/>
        </p:nvPicPr>
        <p:blipFill>
          <a:blip r:embed="rId5"/>
          <a:stretch>
            <a:fillRect/>
          </a:stretch>
        </p:blipFill>
        <p:spPr>
          <a:xfrm>
            <a:off x="8964295" y="1894840"/>
            <a:ext cx="2190750" cy="1524000"/>
          </a:xfrm>
          <a:prstGeom prst="rect">
            <a:avLst/>
          </a:prstGeom>
        </p:spPr>
      </p:pic>
      <p:pic>
        <p:nvPicPr>
          <p:cNvPr id="21" name="Picture 20" descr="0861e562-8bd3-11ed-b3f2-daa8cd827ca1-v1_f4_t2_X2luihWw202411181751461"/>
          <p:cNvPicPr>
            <a:picLocks noChangeAspect="1"/>
          </p:cNvPicPr>
          <p:nvPr/>
        </p:nvPicPr>
        <p:blipFill>
          <a:blip r:embed="rId6"/>
          <a:stretch>
            <a:fillRect/>
          </a:stretch>
        </p:blipFill>
        <p:spPr>
          <a:xfrm>
            <a:off x="6578600" y="3596005"/>
            <a:ext cx="2190750" cy="1524635"/>
          </a:xfrm>
          <a:prstGeom prst="rect">
            <a:avLst/>
          </a:prstGeom>
        </p:spPr>
      </p:pic>
      <p:pic>
        <p:nvPicPr>
          <p:cNvPr id="23" name="Picture 22"/>
          <p:cNvPicPr>
            <a:picLocks noChangeAspect="1"/>
          </p:cNvPicPr>
          <p:nvPr/>
        </p:nvPicPr>
        <p:blipFill>
          <a:blip r:embed="rId7"/>
          <a:srcRect t="16811" r="7482" b="34229"/>
          <a:stretch>
            <a:fillRect/>
          </a:stretch>
        </p:blipFill>
        <p:spPr>
          <a:xfrm>
            <a:off x="8964295" y="3596005"/>
            <a:ext cx="2190750" cy="1548130"/>
          </a:xfrm>
          <a:prstGeom prst="rect">
            <a:avLst/>
          </a:prstGeom>
        </p:spPr>
      </p:pic>
      <p:sp>
        <p:nvSpPr>
          <p:cNvPr id="6" name="Text Box 5"/>
          <p:cNvSpPr txBox="1"/>
          <p:nvPr/>
        </p:nvSpPr>
        <p:spPr>
          <a:xfrm>
            <a:off x="2152650" y="6317615"/>
            <a:ext cx="10039350" cy="460375"/>
          </a:xfrm>
          <a:prstGeom prst="rect">
            <a:avLst/>
          </a:prstGeom>
          <a:noFill/>
        </p:spPr>
        <p:txBody>
          <a:bodyPr wrap="square" rtlCol="0">
            <a:spAutoFit/>
          </a:bodyPr>
          <a:p>
            <a:r>
              <a:rPr lang="en-US" sz="1200" b="1">
                <a:sym typeface="+mn-ea"/>
              </a:rPr>
              <a:t>Y. Zhang, N. Carlini, and D. Ippolito, "Effective Prompt Extraction from Language Models," Carnegie Mellon-</a:t>
            </a:r>
            <a:endParaRPr lang="en-US" sz="1200" b="1">
              <a:sym typeface="+mn-ea"/>
            </a:endParaRPr>
          </a:p>
          <a:p>
            <a:r>
              <a:rPr lang="en-US" sz="1200" b="1">
                <a:sym typeface="+mn-ea"/>
              </a:rPr>
              <a:t>University and Google DeepMind.</a:t>
            </a:r>
            <a:endParaRPr lang="en-US" sz="1200" b="1">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2"/>
          <p:cNvGraphicFramePr/>
          <p:nvPr>
            <p:custDataLst>
              <p:tags r:id="rId1"/>
            </p:custDataLst>
          </p:nvPr>
        </p:nvGraphicFramePr>
        <p:xfrm>
          <a:off x="1180465" y="522605"/>
          <a:ext cx="10178415" cy="6025515"/>
        </p:xfrm>
        <a:graphic>
          <a:graphicData uri="http://schemas.openxmlformats.org/drawingml/2006/table">
            <a:tbl>
              <a:tblPr firstRow="1" bandRow="1">
                <a:tableStyleId>{5C22544A-7EE6-4342-B048-85BDC9FD1C3A}</a:tableStyleId>
              </a:tblPr>
              <a:tblGrid>
                <a:gridCol w="2155190"/>
                <a:gridCol w="4963160"/>
                <a:gridCol w="3060065"/>
              </a:tblGrid>
              <a:tr h="372110">
                <a:tc gridSpan="3">
                  <a:txBody>
                    <a:bodyPr/>
                    <a:p>
                      <a:pPr algn="ctr">
                        <a:lnSpc>
                          <a:spcPct val="90000"/>
                        </a:lnSpc>
                        <a:buNone/>
                      </a:pPr>
                      <a:r>
                        <a:rPr lang="en-US"/>
                        <a:t>Prompt Engineering</a:t>
                      </a:r>
                      <a:endParaRPr lang="en-US"/>
                    </a:p>
                  </a:txBody>
                  <a:tcPr/>
                </a:tc>
                <a:tc hMerge="1">
                  <a:tcPr/>
                </a:tc>
                <a:tc hMerge="1">
                  <a:tcPr/>
                </a:tc>
              </a:tr>
              <a:tr h="1188720">
                <a:tc>
                  <a:txBody>
                    <a:bodyPr/>
                    <a:p>
                      <a:pPr>
                        <a:buNone/>
                      </a:pPr>
                      <a:r>
                        <a:rPr lang="en-US" sz="1400"/>
                        <a:t>Role Definition</a:t>
                      </a:r>
                      <a:endParaRPr lang="en-US" sz="1400"/>
                    </a:p>
                  </a:txBody>
                  <a:tcPr/>
                </a:tc>
                <a:tc>
                  <a:txBody>
                    <a:bodyPr/>
                    <a:p>
                      <a:pPr>
                        <a:buNone/>
                      </a:pPr>
                      <a:r>
                        <a:rPr lang="en-US" sz="1400"/>
                        <a:t>Responsible for parsing user instructions and generating appropriate commands.</a:t>
                      </a:r>
                      <a:endParaRPr lang="en-US" sz="1400"/>
                    </a:p>
                  </a:txBody>
                  <a:tcPr/>
                </a:tc>
                <a:tc>
                  <a:txBody>
                    <a:bodyPr/>
                    <a:p>
                      <a:pPr>
                        <a:buNone/>
                      </a:pPr>
                      <a:r>
                        <a:rPr lang="en-US" sz="1400" i="1"/>
                        <a:t>You are my robotic arm assistant, and the robotic arm has some built-in functions...</a:t>
                      </a:r>
                      <a:endParaRPr lang="en-US" sz="1400" i="1"/>
                    </a:p>
                  </a:txBody>
                  <a:tcPr/>
                </a:tc>
              </a:tr>
              <a:tr h="1562735">
                <a:tc>
                  <a:txBody>
                    <a:bodyPr/>
                    <a:p>
                      <a:pPr>
                        <a:buNone/>
                      </a:pPr>
                      <a:r>
                        <a:rPr lang="en-US" sz="1400"/>
                        <a:t> Function List</a:t>
                      </a:r>
                      <a:endParaRPr lang="en-US" sz="1400"/>
                    </a:p>
                  </a:txBody>
                  <a:tcPr/>
                </a:tc>
                <a:tc>
                  <a:txBody>
                    <a:bodyPr/>
                    <a:p>
                      <a:pPr>
                        <a:buNone/>
                      </a:pPr>
                      <a:r>
                        <a:rPr lang="en-US" sz="1400"/>
                        <a:t>Provides all available robotic arm functions and their descriptions </a:t>
                      </a:r>
                      <a:endParaRPr lang="en-US" sz="1400"/>
                    </a:p>
                  </a:txBody>
                  <a:tcPr/>
                </a:tc>
                <a:tc>
                  <a:txBody>
                    <a:bodyPr/>
                    <a:p>
                      <a:pPr>
                        <a:buNone/>
                      </a:pPr>
                      <a:r>
                        <a:rPr lang="en-US" sz="1400"/>
                        <a:t>- Basic Functions:</a:t>
                      </a:r>
                      <a:endParaRPr lang="en-US" sz="1400"/>
                    </a:p>
                    <a:p>
                      <a:pPr>
                        <a:buNone/>
                      </a:pPr>
                      <a:r>
                        <a:rPr lang="en-US" sz="1400">
                          <a:solidFill>
                            <a:srgbClr val="FF0000"/>
                          </a:solidFill>
                        </a:rPr>
                        <a:t>-</a:t>
                      </a:r>
                      <a:r>
                        <a:rPr lang="en-US" sz="1400" i="1">
                          <a:solidFill>
                            <a:srgbClr val="FF0000"/>
                          </a:solidFill>
                        </a:rPr>
                        <a:t> back_zero(): </a:t>
                      </a:r>
                      <a:endParaRPr lang="en-US" sz="1400" i="1">
                        <a:solidFill>
                          <a:srgbClr val="FF0000"/>
                        </a:solidFill>
                      </a:endParaRPr>
                    </a:p>
                    <a:p>
                      <a:pPr>
                        <a:buNone/>
                      </a:pPr>
                      <a:r>
                        <a:rPr lang="en-US" sz="1400" i="1">
                          <a:solidFill>
                            <a:srgbClr val="FF0000"/>
                          </a:solidFill>
                          <a:sym typeface="+mn-ea"/>
                        </a:rPr>
                        <a:t>- </a:t>
                      </a:r>
                      <a:r>
                        <a:rPr lang="en-US" sz="1400" i="1">
                          <a:solidFill>
                            <a:srgbClr val="FF0000"/>
                          </a:solidFill>
                          <a:sym typeface="+mn-ea"/>
                        </a:rPr>
                        <a:t>head_dance()</a:t>
                      </a:r>
                      <a:endParaRPr lang="en-US" sz="1400" i="1">
                        <a:solidFill>
                          <a:srgbClr val="FF0000"/>
                        </a:solidFill>
                      </a:endParaRPr>
                    </a:p>
                    <a:p>
                      <a:pPr>
                        <a:buNone/>
                      </a:pPr>
                      <a:r>
                        <a:rPr lang="en-US" sz="1400" i="1">
                          <a:solidFill>
                            <a:srgbClr val="FF0000"/>
                          </a:solidFill>
                          <a:sym typeface="+mn-ea"/>
                        </a:rPr>
                        <a:t>-  </a:t>
                      </a:r>
                      <a:r>
                        <a:rPr lang="en-US" sz="1400" i="1">
                          <a:solidFill>
                            <a:srgbClr val="FF0000"/>
                          </a:solidFill>
                        </a:rPr>
                        <a:t>top_view_shot()</a:t>
                      </a:r>
                      <a:endParaRPr lang="en-US" sz="1400"/>
                    </a:p>
                    <a:p>
                      <a:pPr>
                        <a:buNone/>
                      </a:pPr>
                      <a:r>
                        <a:rPr lang="en-US" sz="1400"/>
                        <a:t>- Other functions like etc.</a:t>
                      </a:r>
                      <a:endParaRPr lang="en-US" sz="1400"/>
                    </a:p>
                    <a:p>
                      <a:pPr>
                        <a:buNone/>
                      </a:pPr>
                      <a:endParaRPr lang="en-US" sz="1400"/>
                    </a:p>
                  </a:txBody>
                  <a:tcPr/>
                </a:tc>
              </a:tr>
              <a:tr h="371475">
                <a:tc>
                  <a:txBody>
                    <a:bodyPr/>
                    <a:p>
                      <a:pPr>
                        <a:buNone/>
                      </a:pPr>
                      <a:r>
                        <a:rPr lang="en-US" sz="1400"/>
                        <a:t>Output Format Constraints</a:t>
                      </a:r>
                      <a:endParaRPr lang="en-US" sz="1400"/>
                    </a:p>
                  </a:txBody>
                  <a:tcPr/>
                </a:tc>
                <a:tc>
                  <a:txBody>
                    <a:bodyPr/>
                    <a:p>
                      <a:pPr>
                        <a:buNone/>
                      </a:pPr>
                      <a:r>
                        <a:rPr lang="en-US" sz="1400"/>
                        <a:t>Specifies that the model output must follow a JSON format, containing function and response fields.</a:t>
                      </a:r>
                      <a:endParaRPr lang="en-US" sz="1400"/>
                    </a:p>
                  </a:txBody>
                  <a:tcPr/>
                </a:tc>
                <a:tc>
                  <a:txBody>
                    <a:bodyPr/>
                    <a:p>
                      <a:pPr>
                        <a:buNone/>
                      </a:pPr>
                      <a:r>
                        <a:rPr lang="en-US" sz="1400"/>
                        <a:t>【Output format in JSON】&lt;br&gt; {'function': ['function_1()', 'function_2(param)'], 'response': 'Your feedback message'}</a:t>
                      </a:r>
                      <a:endParaRPr lang="en-US" sz="1400"/>
                    </a:p>
                  </a:txBody>
                  <a:tcPr/>
                </a:tc>
              </a:tr>
              <a:tr h="372110">
                <a:tc>
                  <a:txBody>
                    <a:bodyPr/>
                    <a:p>
                      <a:pPr>
                        <a:buNone/>
                      </a:pPr>
                      <a:r>
                        <a:rPr lang="en-US" sz="1400"/>
                        <a:t>Example Guidance</a:t>
                      </a:r>
                      <a:endParaRPr lang="en-US" sz="1400"/>
                    </a:p>
                  </a:txBody>
                  <a:tcPr/>
                </a:tc>
                <a:tc>
                  <a:txBody>
                    <a:bodyPr/>
                    <a:p>
                      <a:pPr>
                        <a:buNone/>
                      </a:pPr>
                      <a:r>
                        <a:rPr lang="en-US" sz="1400"/>
                        <a:t>Provides specific input-output examples to guide the model on task requirements and output formatting.</a:t>
                      </a:r>
                      <a:endParaRPr lang="en-US" sz="1400"/>
                    </a:p>
                  </a:txBody>
                  <a:tcPr/>
                </a:tc>
                <a:tc>
                  <a:txBody>
                    <a:bodyPr/>
                    <a:p>
                      <a:pPr>
                        <a:buNone/>
                      </a:pPr>
                      <a:r>
                        <a:rPr lang="en-US" sz="1400" i="1">
                          <a:solidFill>
                            <a:srgbClr val="FF0000"/>
                          </a:solidFill>
                        </a:rPr>
                        <a:t>My instruction: give red block. Your output: {'function': ['vlm_move("Move the red block onto my hand")'], 'response': 'I’m here if you need me'}</a:t>
                      </a:r>
                      <a:endParaRPr lang="en-US" sz="1400" i="1">
                        <a:solidFill>
                          <a:srgbClr val="FF0000"/>
                        </a:solidFill>
                      </a:endParaRPr>
                    </a:p>
                  </a:txBody>
                  <a:tcPr/>
                </a:tc>
              </a:tr>
              <a:tr h="372110">
                <a:tc>
                  <a:txBody>
                    <a:bodyPr/>
                    <a:p>
                      <a:pPr>
                        <a:buNone/>
                      </a:pPr>
                      <a:endParaRPr lang="en-US" sz="1400"/>
                    </a:p>
                  </a:txBody>
                  <a:tcPr/>
                </a:tc>
                <a:tc>
                  <a:txBody>
                    <a:bodyPr/>
                    <a:p>
                      <a:pPr>
                        <a:buNone/>
                      </a:pPr>
                      <a:endParaRPr lang="en-US" sz="1400"/>
                    </a:p>
                  </a:txBody>
                  <a:tcPr/>
                </a:tc>
                <a:tc>
                  <a:txBody>
                    <a:bodyPr/>
                    <a:p>
                      <a:pPr>
                        <a:buNone/>
                      </a:pPr>
                      <a:endParaRPr lang="en-US" sz="1400"/>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Stability of prompts and large language model (LLM) systems</a:t>
            </a:r>
            <a:endPar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320"/>
            <a:ext cx="12192000" cy="5057775"/>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rPr>
              <a:t>Language model prompt 1</a:t>
            </a:r>
            <a:endParaRPr sz="1600" b="1">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Text Box 5"/>
          <p:cNvSpPr txBox="1"/>
          <p:nvPr/>
        </p:nvSpPr>
        <p:spPr>
          <a:xfrm>
            <a:off x="2153285" y="6352540"/>
            <a:ext cx="10039350" cy="460375"/>
          </a:xfrm>
          <a:prstGeom prst="rect">
            <a:avLst/>
          </a:prstGeom>
          <a:noFill/>
        </p:spPr>
        <p:txBody>
          <a:bodyPr wrap="square" rtlCol="0">
            <a:spAutoFit/>
          </a:bodyPr>
          <a:p>
            <a:r>
              <a:rPr lang="en-US" sz="1200" b="1">
                <a:sym typeface="+mn-ea"/>
              </a:rPr>
              <a:t>Y. Zhang, N. Carlini, and D. Ippolito, "Effective Prompt Extraction from Language Models," Carnegie Mellon-</a:t>
            </a:r>
            <a:endParaRPr lang="en-US" sz="1200" b="1">
              <a:sym typeface="+mn-ea"/>
            </a:endParaRPr>
          </a:p>
          <a:p>
            <a:r>
              <a:rPr lang="en-US" sz="1200" b="1">
                <a:sym typeface="+mn-ea"/>
              </a:rPr>
              <a:t>University and Google DeepMind.</a:t>
            </a:r>
            <a:endParaRPr lang="en-US" sz="1200" b="1">
              <a:sym typeface="+mn-ea"/>
            </a:endParaRPr>
          </a:p>
        </p:txBody>
      </p:sp>
      <p:graphicFrame>
        <p:nvGraphicFramePr>
          <p:cNvPr id="2" name="Table 1"/>
          <p:cNvGraphicFramePr/>
          <p:nvPr>
            <p:custDataLst>
              <p:tags r:id="rId2"/>
            </p:custDataLst>
          </p:nvPr>
        </p:nvGraphicFramePr>
        <p:xfrm>
          <a:off x="855980" y="1603375"/>
          <a:ext cx="9504680" cy="2164080"/>
        </p:xfrm>
        <a:graphic>
          <a:graphicData uri="http://schemas.openxmlformats.org/drawingml/2006/table">
            <a:tbl>
              <a:tblPr firstRow="1" bandRow="1">
                <a:tableStyleId>{5C22544A-7EE6-4342-B048-85BDC9FD1C3A}</a:tableStyleId>
              </a:tblPr>
              <a:tblGrid>
                <a:gridCol w="3122295"/>
                <a:gridCol w="1998345"/>
                <a:gridCol w="2007870"/>
                <a:gridCol w="2376170"/>
              </a:tblGrid>
              <a:tr h="381000">
                <a:tc>
                  <a:txBody>
                    <a:bodyPr/>
                    <a:p>
                      <a:pPr algn="ctr">
                        <a:buNone/>
                      </a:pPr>
                      <a:r>
                        <a:rPr sz="18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prompt</a:t>
                      </a:r>
                      <a:endParaRPr lang="en-US"/>
                    </a:p>
                  </a:txBody>
                  <a:tcPr/>
                </a:tc>
                <a:tc>
                  <a:txBody>
                    <a:bodyPr/>
                    <a:p>
                      <a:pPr algn="ctr">
                        <a:buNone/>
                      </a:pPr>
                      <a:r>
                        <a:rPr lang="en-US"/>
                        <a:t>input</a:t>
                      </a:r>
                      <a:endParaRPr lang="en-US"/>
                    </a:p>
                  </a:txBody>
                  <a:tcPr/>
                </a:tc>
                <a:tc>
                  <a:txBody>
                    <a:bodyPr/>
                    <a:p>
                      <a:pPr algn="ctr">
                        <a:buNone/>
                      </a:pPr>
                      <a:r>
                        <a:rPr lang="en-US"/>
                        <a:t>output</a:t>
                      </a:r>
                      <a:endParaRPr lang="en-US"/>
                    </a:p>
                  </a:txBody>
                  <a:tcPr/>
                </a:tc>
                <a:tc>
                  <a:txBody>
                    <a:bodyPr/>
                    <a:p>
                      <a:pPr algn="ctr">
                        <a:buNone/>
                      </a:pPr>
                      <a:r>
                        <a:rPr lang="en-US"/>
                        <a:t>achieve one's own wishes</a:t>
                      </a:r>
                      <a:endParaRPr lang="en-US"/>
                    </a:p>
                  </a:txBody>
                  <a:tcPr/>
                </a:tc>
              </a:tr>
              <a:tr h="381000">
                <a:tc>
                  <a:txBody>
                    <a:bodyPr/>
                    <a:p>
                      <a:pPr>
                        <a:buNone/>
                      </a:pPr>
                      <a:r>
                        <a:rPr lang="en-US" sz="900" b="1"/>
                        <a:t>My instruction: Reset to the initial position. Your output: {'function': ['back_zero'], 'response': 'What ever you say'}</a:t>
                      </a:r>
                      <a:endParaRPr lang="en-US" sz="900" b="1"/>
                    </a:p>
                  </a:txBody>
                  <a:tcPr/>
                </a:tc>
                <a:tc>
                  <a:txBody>
                    <a:bodyPr/>
                    <a:p>
                      <a:pPr>
                        <a:buNone/>
                      </a:pPr>
                      <a:r>
                        <a:rPr lang="en-US" sz="1200"/>
                        <a:t>go back</a:t>
                      </a:r>
                      <a:endParaRPr lang="en-US" sz="1200"/>
                    </a:p>
                  </a:txBody>
                  <a:tcPr/>
                </a:tc>
                <a:tc>
                  <a:txBody>
                    <a:bodyPr/>
                    <a:p>
                      <a:pPr>
                        <a:buNone/>
                      </a:pPr>
                      <a:r>
                        <a:rPr lang="en-US" sz="1200"/>
                        <a:t> ['back_zero()'] </a:t>
                      </a:r>
                      <a:endParaRPr lang="en-US" sz="1200"/>
                    </a:p>
                  </a:txBody>
                  <a:tcPr/>
                </a:tc>
                <a:tc>
                  <a:txBody>
                    <a:bodyPr/>
                    <a:p>
                      <a:pPr>
                        <a:buNone/>
                      </a:pPr>
                      <a:r>
                        <a:rPr lang="en-US"/>
                        <a:t>yes</a:t>
                      </a:r>
                      <a:endParaRPr lang="en-US"/>
                    </a:p>
                  </a:txBody>
                  <a:tcPr/>
                </a:tc>
              </a:tr>
              <a:tr h="381000">
                <a:tc>
                  <a:txBody>
                    <a:bodyPr/>
                    <a:p>
                      <a:pPr algn="l">
                        <a:buClrTx/>
                        <a:buSzTx/>
                        <a:buFontTx/>
                        <a:buNone/>
                      </a:pPr>
                      <a:r>
                        <a:rPr lang="en-US" sz="900" b="1">
                          <a:sym typeface="+mn-ea"/>
                        </a:rPr>
                        <a:t>My instruction: Reset to the initial dance. Your output: {'function': ['head_dance()'], 'response': 'What ever you say'}</a:t>
                      </a:r>
                      <a:endParaRPr lang="en-US" sz="900" b="1"/>
                    </a:p>
                    <a:p>
                      <a:pPr algn="l">
                        <a:buClrTx/>
                        <a:buSzTx/>
                        <a:buFontTx/>
                        <a:buNone/>
                      </a:pPr>
                      <a:endParaRPr lang="en-US" sz="900" b="1"/>
                    </a:p>
                  </a:txBody>
                  <a:tcPr/>
                </a:tc>
                <a:tc>
                  <a:txBody>
                    <a:bodyPr/>
                    <a:p>
                      <a:pPr>
                        <a:buNone/>
                      </a:pPr>
                      <a:r>
                        <a:rPr lang="en-US" sz="1200"/>
                        <a:t>ballet</a:t>
                      </a:r>
                      <a:endParaRPr lang="en-US" sz="1200"/>
                    </a:p>
                  </a:txBody>
                  <a:tcPr/>
                </a:tc>
                <a:tc>
                  <a:txBody>
                    <a:bodyPr/>
                    <a:p>
                      <a:pPr>
                        <a:buNone/>
                      </a:pPr>
                      <a:r>
                        <a:rPr lang="en-US" sz="1200">
                          <a:sym typeface="+mn-ea"/>
                        </a:rPr>
                        <a:t>['head_dance()'] </a:t>
                      </a:r>
                      <a:endParaRPr lang="en-US" sz="1200">
                        <a:sym typeface="+mn-ea"/>
                      </a:endParaRPr>
                    </a:p>
                  </a:txBody>
                  <a:tcPr/>
                </a:tc>
                <a:tc>
                  <a:txBody>
                    <a:bodyPr/>
                    <a:p>
                      <a:pPr>
                        <a:buNone/>
                      </a:pPr>
                      <a:r>
                        <a:rPr lang="en-US"/>
                        <a:t>yes</a:t>
                      </a:r>
                      <a:endParaRPr lang="en-US"/>
                    </a:p>
                  </a:txBody>
                  <a:tcPr/>
                </a:tc>
              </a:tr>
              <a:tr h="381000">
                <a:tc>
                  <a:txBody>
                    <a:bodyPr/>
                    <a:p>
                      <a:pPr>
                        <a:buNone/>
                      </a:pPr>
                      <a:r>
                        <a:rPr lang="en-US" sz="900" b="1"/>
                        <a:t>My instruction: First reset to the initial position, then dance. Your output: {'function': ['back_zero()', 'head_dance()'], 'response': 'I am in good shape'}</a:t>
                      </a:r>
                      <a:endParaRPr lang="en-US" sz="900" b="1"/>
                    </a:p>
                  </a:txBody>
                  <a:tcPr/>
                </a:tc>
                <a:tc>
                  <a:txBody>
                    <a:bodyPr/>
                    <a:p>
                      <a:pPr>
                        <a:buNone/>
                      </a:pPr>
                      <a:r>
                        <a:rPr lang="en-US" sz="1200"/>
                        <a:t>ballet, then nod, and finally return to zero</a:t>
                      </a:r>
                      <a:endParaRPr lang="en-US" sz="1200"/>
                    </a:p>
                  </a:txBody>
                  <a:tcPr/>
                </a:tc>
                <a:tc>
                  <a:txBody>
                    <a:bodyPr/>
                    <a:p>
                      <a:pPr>
                        <a:buNone/>
                      </a:pPr>
                      <a:r>
                        <a:rPr lang="en-US" sz="1200">
                          <a:sym typeface="+mn-ea"/>
                        </a:rPr>
                        <a:t>['head_dance()'] </a:t>
                      </a:r>
                      <a:endParaRPr lang="en-US" sz="1200"/>
                    </a:p>
                    <a:p>
                      <a:pPr>
                        <a:buNone/>
                      </a:pPr>
                      <a:r>
                        <a:rPr lang="en-US" sz="1200">
                          <a:sym typeface="+mn-ea"/>
                        </a:rPr>
                        <a:t>['head_nod()'] </a:t>
                      </a:r>
                      <a:endParaRPr lang="en-US" sz="1200">
                        <a:sym typeface="+mn-ea"/>
                      </a:endParaRPr>
                    </a:p>
                    <a:p>
                      <a:pPr>
                        <a:buNone/>
                      </a:pPr>
                      <a:r>
                        <a:rPr lang="en-US" sz="1200">
                          <a:sym typeface="+mn-ea"/>
                        </a:rPr>
                        <a:t>['back_zero()'] </a:t>
                      </a:r>
                      <a:endParaRPr lang="en-US" sz="1200"/>
                    </a:p>
                    <a:p>
                      <a:pPr>
                        <a:buNone/>
                      </a:pPr>
                      <a:endParaRPr lang="en-US" sz="1200"/>
                    </a:p>
                  </a:txBody>
                  <a:tcPr/>
                </a:tc>
                <a:tc>
                  <a:txBody>
                    <a:bodyPr/>
                    <a:p>
                      <a:pPr>
                        <a:buNone/>
                      </a:pPr>
                      <a:r>
                        <a:rPr lang="en-US"/>
                        <a:t>yes</a:t>
                      </a:r>
                      <a:endParaRPr lang="en-US"/>
                    </a:p>
                  </a:txBody>
                  <a:tcPr/>
                </a:tc>
              </a:tr>
              <a:tr h="381000">
                <a:tc>
                  <a:txBody>
                    <a:bodyPr/>
                    <a:p>
                      <a:pPr>
                        <a:buNone/>
                      </a:pPr>
                      <a:r>
                        <a:rPr lang="en-US" b="1"/>
                        <a:t>x</a:t>
                      </a:r>
                      <a:endParaRPr lang="en-US" b="1"/>
                    </a:p>
                  </a:txBody>
                  <a:tcPr/>
                </a:tc>
                <a:tc>
                  <a:txBody>
                    <a:bodyPr/>
                    <a:p>
                      <a:pPr>
                        <a:buNone/>
                      </a:pPr>
                      <a:r>
                        <a:rPr lang="en-US"/>
                        <a:t>fly </a:t>
                      </a:r>
                      <a:endParaRPr lang="en-US"/>
                    </a:p>
                  </a:txBody>
                  <a:tcPr/>
                </a:tc>
                <a:tc>
                  <a:txBody>
                    <a:bodyPr/>
                    <a:p>
                      <a:pPr>
                        <a:buNone/>
                      </a:pPr>
                      <a:r>
                        <a:rPr lang="en-US"/>
                        <a:t>x</a:t>
                      </a:r>
                      <a:endParaRPr lang="en-US"/>
                    </a:p>
                  </a:txBody>
                  <a:tcPr/>
                </a:tc>
                <a:tc>
                  <a:txBody>
                    <a:bodyPr/>
                    <a:p>
                      <a:pPr>
                        <a:buNone/>
                      </a:pPr>
                      <a:r>
                        <a:rPr lang="en-US"/>
                        <a:t>yes</a:t>
                      </a:r>
                      <a:endParaRPr lang="en-US"/>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Stability of prompts and large language model (LLM) systems</a:t>
            </a:r>
            <a:endPar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320"/>
            <a:ext cx="12192000" cy="5057775"/>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rPr>
              <a:t>Language model prompt </a:t>
            </a:r>
            <a:r>
              <a:rPr lang="en-US" sz="1600" b="1">
                <a:latin typeface="Microsoft YaHei" panose="020B0503020204020204" pitchFamily="34" charset="-122"/>
                <a:ea typeface="Microsoft YaHei" panose="020B0503020204020204" pitchFamily="34" charset="-122"/>
                <a:cs typeface="Arial" panose="020B0604020202020204" pitchFamily="34" charset="0"/>
              </a:rPr>
              <a:t>2-</a:t>
            </a:r>
            <a:r>
              <a:rPr lang="en-US" sz="1600" b="1">
                <a:solidFill>
                  <a:srgbClr val="FF0000"/>
                </a:solidFill>
                <a:latin typeface="Microsoft YaHei" panose="020B0503020204020204" pitchFamily="34" charset="-122"/>
                <a:ea typeface="Microsoft YaHei" panose="020B0503020204020204" pitchFamily="34" charset="-122"/>
                <a:cs typeface="Arial" panose="020B0604020202020204" pitchFamily="34" charset="0"/>
              </a:rPr>
              <a:t>Add a </a:t>
            </a:r>
            <a:r>
              <a:rPr sz="1600" b="1">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prompt</a:t>
            </a:r>
            <a:r>
              <a:rPr lang="en-US" sz="1600" b="1">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 word </a:t>
            </a:r>
            <a:r>
              <a:rPr lang="en-US" sz="1600" b="1">
                <a:solidFill>
                  <a:srgbClr val="FF0000"/>
                </a:solidFill>
                <a:latin typeface="Microsoft YaHei" panose="020B0503020204020204" pitchFamily="34" charset="-122"/>
                <a:ea typeface="Microsoft YaHei" panose="020B0503020204020204" pitchFamily="34" charset="-122"/>
                <a:cs typeface="Arial" panose="020B0604020202020204" pitchFamily="34" charset="0"/>
              </a:rPr>
              <a:t>[</a:t>
            </a:r>
            <a:r>
              <a:rPr lang="en-US" sz="1600" b="1">
                <a:solidFill>
                  <a:srgbClr val="FF0000"/>
                </a:solidFill>
                <a:latin typeface="Microsoft YaHei" panose="020B0503020204020204" pitchFamily="34" charset="-122"/>
                <a:ea typeface="Microsoft YaHei" panose="020B0503020204020204" pitchFamily="34" charset="-122"/>
                <a:cs typeface="Arial" panose="020B0604020202020204" pitchFamily="34" charset="0"/>
              </a:rPr>
              <a:t> shake your head if you can't do it]</a:t>
            </a:r>
            <a:endParaRPr lang="en-US" sz="1600" b="1">
              <a:solidFill>
                <a:srgbClr val="FF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Text Box 5"/>
          <p:cNvSpPr txBox="1"/>
          <p:nvPr/>
        </p:nvSpPr>
        <p:spPr>
          <a:xfrm>
            <a:off x="2153285" y="6352540"/>
            <a:ext cx="10039350" cy="460375"/>
          </a:xfrm>
          <a:prstGeom prst="rect">
            <a:avLst/>
          </a:prstGeom>
          <a:noFill/>
        </p:spPr>
        <p:txBody>
          <a:bodyPr wrap="square" rtlCol="0">
            <a:spAutoFit/>
          </a:bodyPr>
          <a:p>
            <a:r>
              <a:rPr lang="en-US" sz="1200" b="1">
                <a:sym typeface="+mn-ea"/>
              </a:rPr>
              <a:t>Y. Zhang, N. Carlini, and D. Ippolito, "Effective Prompt Extraction from Language Models," Carnegie Mellon-</a:t>
            </a:r>
            <a:endParaRPr lang="en-US" sz="1200" b="1">
              <a:sym typeface="+mn-ea"/>
            </a:endParaRPr>
          </a:p>
          <a:p>
            <a:r>
              <a:rPr lang="en-US" sz="1200" b="1">
                <a:sym typeface="+mn-ea"/>
              </a:rPr>
              <a:t>University and Google DeepMind.</a:t>
            </a:r>
            <a:endParaRPr lang="en-US" sz="1200" b="1">
              <a:sym typeface="+mn-ea"/>
            </a:endParaRPr>
          </a:p>
        </p:txBody>
      </p:sp>
      <p:graphicFrame>
        <p:nvGraphicFramePr>
          <p:cNvPr id="2" name="Table 1"/>
          <p:cNvGraphicFramePr/>
          <p:nvPr>
            <p:custDataLst>
              <p:tags r:id="rId2"/>
            </p:custDataLst>
          </p:nvPr>
        </p:nvGraphicFramePr>
        <p:xfrm>
          <a:off x="855980" y="1603375"/>
          <a:ext cx="9504680" cy="2164080"/>
        </p:xfrm>
        <a:graphic>
          <a:graphicData uri="http://schemas.openxmlformats.org/drawingml/2006/table">
            <a:tbl>
              <a:tblPr firstRow="1" bandRow="1">
                <a:tableStyleId>{5C22544A-7EE6-4342-B048-85BDC9FD1C3A}</a:tableStyleId>
              </a:tblPr>
              <a:tblGrid>
                <a:gridCol w="3122295"/>
                <a:gridCol w="1998345"/>
                <a:gridCol w="2007870"/>
                <a:gridCol w="2376170"/>
              </a:tblGrid>
              <a:tr h="381000">
                <a:tc>
                  <a:txBody>
                    <a:bodyPr/>
                    <a:p>
                      <a:pPr algn="ctr">
                        <a:buNone/>
                      </a:pPr>
                      <a:r>
                        <a:rPr sz="18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prompt</a:t>
                      </a:r>
                      <a:endParaRPr lang="en-US"/>
                    </a:p>
                  </a:txBody>
                  <a:tcPr/>
                </a:tc>
                <a:tc>
                  <a:txBody>
                    <a:bodyPr/>
                    <a:p>
                      <a:pPr algn="ctr">
                        <a:buNone/>
                      </a:pPr>
                      <a:r>
                        <a:rPr lang="en-US"/>
                        <a:t>input</a:t>
                      </a:r>
                      <a:endParaRPr lang="en-US"/>
                    </a:p>
                  </a:txBody>
                  <a:tcPr/>
                </a:tc>
                <a:tc>
                  <a:txBody>
                    <a:bodyPr/>
                    <a:p>
                      <a:pPr algn="ctr">
                        <a:buNone/>
                      </a:pPr>
                      <a:r>
                        <a:rPr lang="en-US"/>
                        <a:t>output</a:t>
                      </a:r>
                      <a:endParaRPr lang="en-US"/>
                    </a:p>
                  </a:txBody>
                  <a:tcPr/>
                </a:tc>
                <a:tc>
                  <a:txBody>
                    <a:bodyPr/>
                    <a:p>
                      <a:pPr algn="ctr">
                        <a:buNone/>
                      </a:pPr>
                      <a:r>
                        <a:rPr lang="en-US"/>
                        <a:t>achieve one's own wishes</a:t>
                      </a:r>
                      <a:endParaRPr lang="en-US"/>
                    </a:p>
                  </a:txBody>
                  <a:tcPr/>
                </a:tc>
              </a:tr>
              <a:tr h="381000">
                <a:tc>
                  <a:txBody>
                    <a:bodyPr/>
                    <a:p>
                      <a:pPr>
                        <a:buNone/>
                      </a:pPr>
                      <a:r>
                        <a:rPr lang="en-US" sz="900" b="1"/>
                        <a:t>My instruction: Reset to the initial position. Your output: {'function': ['back_zero'], 'response': 'What ever you say'}</a:t>
                      </a:r>
                      <a:endParaRPr lang="en-US" sz="900" b="1"/>
                    </a:p>
                  </a:txBody>
                  <a:tcPr/>
                </a:tc>
                <a:tc>
                  <a:txBody>
                    <a:bodyPr/>
                    <a:p>
                      <a:pPr>
                        <a:buNone/>
                      </a:pPr>
                      <a:r>
                        <a:rPr lang="en-US" sz="1200"/>
                        <a:t>go back</a:t>
                      </a:r>
                      <a:endParaRPr lang="en-US" sz="1200"/>
                    </a:p>
                  </a:txBody>
                  <a:tcPr/>
                </a:tc>
                <a:tc>
                  <a:txBody>
                    <a:bodyPr/>
                    <a:p>
                      <a:pPr>
                        <a:buNone/>
                      </a:pPr>
                      <a:r>
                        <a:rPr lang="en-US" sz="1200"/>
                        <a:t> ['back_zero()'] </a:t>
                      </a:r>
                      <a:endParaRPr lang="en-US" sz="1200"/>
                    </a:p>
                  </a:txBody>
                  <a:tcPr/>
                </a:tc>
                <a:tc>
                  <a:txBody>
                    <a:bodyPr/>
                    <a:p>
                      <a:pPr>
                        <a:buNone/>
                      </a:pPr>
                      <a:r>
                        <a:rPr lang="en-US"/>
                        <a:t>yes</a:t>
                      </a:r>
                      <a:endParaRPr lang="en-US"/>
                    </a:p>
                  </a:txBody>
                  <a:tcPr/>
                </a:tc>
              </a:tr>
              <a:tr h="381000">
                <a:tc>
                  <a:txBody>
                    <a:bodyPr/>
                    <a:p>
                      <a:pPr algn="l">
                        <a:buClrTx/>
                        <a:buSzTx/>
                        <a:buFontTx/>
                        <a:buNone/>
                      </a:pPr>
                      <a:r>
                        <a:rPr lang="en-US" sz="900" b="1">
                          <a:sym typeface="+mn-ea"/>
                        </a:rPr>
                        <a:t>My instruction: Reset to the initial dance. Your output: {'function': ['head_dance()'], 'response': 'What ever you say'}</a:t>
                      </a:r>
                      <a:endParaRPr lang="en-US" sz="900" b="1"/>
                    </a:p>
                    <a:p>
                      <a:pPr algn="l">
                        <a:buClrTx/>
                        <a:buSzTx/>
                        <a:buFontTx/>
                        <a:buNone/>
                      </a:pPr>
                      <a:endParaRPr lang="en-US" sz="900" b="1"/>
                    </a:p>
                  </a:txBody>
                  <a:tcPr/>
                </a:tc>
                <a:tc>
                  <a:txBody>
                    <a:bodyPr/>
                    <a:p>
                      <a:pPr>
                        <a:buNone/>
                      </a:pPr>
                      <a:r>
                        <a:rPr lang="en-US" sz="1200">
                          <a:sym typeface="+mn-ea"/>
                        </a:rPr>
                        <a:t>ballet</a:t>
                      </a:r>
                      <a:endParaRPr lang="en-US" sz="1200"/>
                    </a:p>
                  </a:txBody>
                  <a:tcPr/>
                </a:tc>
                <a:tc>
                  <a:txBody>
                    <a:bodyPr/>
                    <a:p>
                      <a:pPr algn="l">
                        <a:buClrTx/>
                        <a:buSzTx/>
                        <a:buFontTx/>
                        <a:buNone/>
                      </a:pPr>
                      <a:r>
                        <a:rPr lang="en-US" sz="1800">
                          <a:sym typeface="+mn-ea"/>
                        </a:rPr>
                        <a:t>x</a:t>
                      </a:r>
                      <a:endParaRPr lang="en-US" sz="1800">
                        <a:sym typeface="+mn-ea"/>
                      </a:endParaRPr>
                    </a:p>
                  </a:txBody>
                  <a:tcPr/>
                </a:tc>
                <a:tc>
                  <a:txBody>
                    <a:bodyPr/>
                    <a:p>
                      <a:pPr>
                        <a:buNone/>
                      </a:pPr>
                      <a:r>
                        <a:rPr lang="en-US"/>
                        <a:t>no</a:t>
                      </a:r>
                      <a:endParaRPr lang="en-US"/>
                    </a:p>
                  </a:txBody>
                  <a:tcPr/>
                </a:tc>
              </a:tr>
              <a:tr h="381000">
                <a:tc>
                  <a:txBody>
                    <a:bodyPr/>
                    <a:p>
                      <a:pPr>
                        <a:buNone/>
                      </a:pPr>
                      <a:r>
                        <a:rPr lang="en-US" sz="900" b="1"/>
                        <a:t>My instruction: First reset to the initial position, then dance. Your output: {'function': ['back_zero()', 'head_dance()'], 'response': 'I am in good shape'}</a:t>
                      </a:r>
                      <a:endParaRPr lang="en-US" sz="900" b="1"/>
                    </a:p>
                  </a:txBody>
                  <a:tcPr/>
                </a:tc>
                <a:tc>
                  <a:txBody>
                    <a:bodyPr/>
                    <a:p>
                      <a:pPr>
                        <a:buNone/>
                      </a:pPr>
                      <a:r>
                        <a:rPr lang="en-US" sz="1200"/>
                        <a:t>ballet, then nod, and finally return to zero</a:t>
                      </a:r>
                      <a:endParaRPr lang="en-US" sz="1200"/>
                    </a:p>
                  </a:txBody>
                  <a:tcPr/>
                </a:tc>
                <a:tc>
                  <a:txBody>
                    <a:bodyPr/>
                    <a:p>
                      <a:pPr algn="l">
                        <a:buClrTx/>
                        <a:buSzTx/>
                        <a:buFontTx/>
                        <a:buNone/>
                      </a:pPr>
                      <a:r>
                        <a:rPr lang="en-US" sz="1800">
                          <a:sym typeface="+mn-ea"/>
                        </a:rPr>
                        <a:t>x</a:t>
                      </a:r>
                      <a:endParaRPr lang="en-US" sz="1800"/>
                    </a:p>
                  </a:txBody>
                  <a:tcPr/>
                </a:tc>
                <a:tc>
                  <a:txBody>
                    <a:bodyPr/>
                    <a:p>
                      <a:pPr>
                        <a:buNone/>
                      </a:pPr>
                      <a:r>
                        <a:rPr lang="en-US"/>
                        <a:t>no</a:t>
                      </a:r>
                      <a:endParaRPr lang="en-US"/>
                    </a:p>
                  </a:txBody>
                  <a:tcPr/>
                </a:tc>
              </a:tr>
              <a:tr h="381000">
                <a:tc>
                  <a:txBody>
                    <a:bodyPr/>
                    <a:p>
                      <a:pPr>
                        <a:buNone/>
                      </a:pPr>
                      <a:r>
                        <a:rPr lang="en-US" b="1"/>
                        <a:t>x</a:t>
                      </a:r>
                      <a:endParaRPr lang="en-US" b="1"/>
                    </a:p>
                  </a:txBody>
                  <a:tcPr/>
                </a:tc>
                <a:tc>
                  <a:txBody>
                    <a:bodyPr/>
                    <a:p>
                      <a:pPr>
                        <a:buNone/>
                      </a:pPr>
                      <a:r>
                        <a:rPr lang="en-US"/>
                        <a:t>fly </a:t>
                      </a:r>
                      <a:endParaRPr lang="en-US"/>
                    </a:p>
                  </a:txBody>
                  <a:tcPr/>
                </a:tc>
                <a:tc>
                  <a:txBody>
                    <a:bodyPr/>
                    <a:p>
                      <a:pPr algn="l">
                        <a:buClrTx/>
                        <a:buSzTx/>
                        <a:buFontTx/>
                        <a:buNone/>
                      </a:pPr>
                      <a:r>
                        <a:rPr lang="en-US" sz="1200">
                          <a:sym typeface="+mn-ea"/>
                        </a:rPr>
                        <a:t>['head_shake()']</a:t>
                      </a:r>
                      <a:endParaRPr lang="en-US" sz="1200"/>
                    </a:p>
                  </a:txBody>
                  <a:tcPr/>
                </a:tc>
                <a:tc>
                  <a:txBody>
                    <a:bodyPr/>
                    <a:p>
                      <a:pPr>
                        <a:buNone/>
                      </a:pPr>
                      <a:r>
                        <a:rPr lang="en-US"/>
                        <a:t>yes</a:t>
                      </a:r>
                      <a:endParaRPr lang="en-US"/>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Stability of prompts and large language model (LLM) systems</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320"/>
            <a:ext cx="12192000" cy="5057775"/>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sym typeface="+mn-ea"/>
              </a:rPr>
              <a:t>Summarize</a:t>
            </a:r>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 2</a:t>
            </a:r>
            <a:r>
              <a:rPr lang="zh-CN" altLang="en-US" sz="1600" b="1">
                <a:latin typeface="Microsoft YaHei" panose="020B0503020204020204" pitchFamily="34" charset="-122"/>
                <a:ea typeface="Microsoft YaHei" panose="020B0503020204020204" pitchFamily="34" charset="-122"/>
                <a:cs typeface="Arial" panose="020B0604020202020204" pitchFamily="34" charset="0"/>
                <a:sym typeface="+mn-ea"/>
              </a:rPr>
              <a:t>：</a:t>
            </a:r>
            <a:endParaRPr sz="1600" b="1">
              <a:latin typeface="Microsoft YaHei" panose="020B0503020204020204" pitchFamily="34" charset="-122"/>
              <a:ea typeface="Microsoft YaHei" panose="020B0503020204020204" pitchFamily="34" charset="-122"/>
              <a:cs typeface="Arial" panose="020B0604020202020204" pitchFamily="34" charset="0"/>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1.</a:t>
            </a:r>
            <a:r>
              <a:rPr sz="1600">
                <a:latin typeface="Microsoft YaHei" panose="020B0503020204020204" pitchFamily="34" charset="-122"/>
                <a:ea typeface="Microsoft YaHei" panose="020B0503020204020204" pitchFamily="34" charset="-122"/>
                <a:cs typeface="Arial" panose="020B0604020202020204" pitchFamily="34" charset="0"/>
                <a:sym typeface="+mn-ea"/>
              </a:rPr>
              <a:t>The language model cannot understand the physical world. If the system is to be stable, a large number of prompt words must be enriched. If there is a conflict in the prompt words, the system will panic. </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2.</a:t>
            </a:r>
            <a:r>
              <a:rPr sz="1600">
                <a:latin typeface="Microsoft YaHei" panose="020B0503020204020204" pitchFamily="34" charset="-122"/>
                <a:ea typeface="Microsoft YaHei" panose="020B0503020204020204" pitchFamily="34" charset="-122"/>
                <a:cs typeface="Arial" panose="020B0604020202020204" pitchFamily="34" charset="0"/>
                <a:sym typeface="+mn-ea"/>
              </a:rPr>
              <a:t>The language model is a black box. If we can understand the principle of this black box, we can come up with better prompt words and enrich them into a paragraph.</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
        <p:nvSpPr>
          <p:cNvPr id="18" name="Text Box 17"/>
          <p:cNvSpPr txBox="1"/>
          <p:nvPr/>
        </p:nvSpPr>
        <p:spPr>
          <a:xfrm>
            <a:off x="-8890" y="4281170"/>
            <a:ext cx="12198985" cy="368300"/>
          </a:xfrm>
          <a:prstGeom prst="rect">
            <a:avLst/>
          </a:prstGeom>
          <a:noFill/>
        </p:spPr>
        <p:txBody>
          <a:bodyPr wrap="square" rtlCol="0">
            <a:spAutoFit/>
          </a:bodyPr>
          <a:p>
            <a:pPr algn="ctr"/>
            <a:r>
              <a:rPr>
                <a:latin typeface="Microsoft YaHei" panose="020B0503020204020204" pitchFamily="34" charset="-122"/>
                <a:ea typeface="Microsoft YaHei" panose="020B0503020204020204" pitchFamily="34" charset="-122"/>
                <a:cs typeface="Arial" panose="020B0604020202020204" pitchFamily="34" charset="0"/>
              </a:rPr>
              <a:t> </a:t>
            </a:r>
            <a:r>
              <a:rPr lang="en-US">
                <a:latin typeface="Microsoft YaHei" panose="020B0503020204020204" pitchFamily="34" charset="-122"/>
                <a:ea typeface="Microsoft YaHei" panose="020B0503020204020204" pitchFamily="34" charset="-122"/>
                <a:cs typeface="Arial" panose="020B0604020202020204" pitchFamily="34" charset="0"/>
              </a:rPr>
              <a:t>H</a:t>
            </a:r>
            <a:r>
              <a:rPr>
                <a:latin typeface="Microsoft YaHei" panose="020B0503020204020204" pitchFamily="34" charset="-122"/>
                <a:ea typeface="Microsoft YaHei" panose="020B0503020204020204" pitchFamily="34" charset="-122"/>
                <a:cs typeface="Arial" panose="020B0604020202020204" pitchFamily="34" charset="0"/>
              </a:rPr>
              <a:t>uman </a:t>
            </a:r>
            <a:r>
              <a:rPr lang="en-US">
                <a:latin typeface="Microsoft YaHei" panose="020B0503020204020204" pitchFamily="34" charset="-122"/>
                <a:ea typeface="Microsoft YaHei" panose="020B0503020204020204" pitchFamily="34" charset="-122"/>
                <a:cs typeface="Arial" panose="020B0604020202020204" pitchFamily="34" charset="0"/>
              </a:rPr>
              <a:t>B</a:t>
            </a:r>
            <a:r>
              <a:rPr>
                <a:latin typeface="Microsoft YaHei" panose="020B0503020204020204" pitchFamily="34" charset="-122"/>
                <a:ea typeface="Microsoft YaHei" panose="020B0503020204020204" pitchFamily="34" charset="-122"/>
                <a:cs typeface="Arial" panose="020B0604020202020204" pitchFamily="34" charset="0"/>
              </a:rPr>
              <a:t>ehavior </a:t>
            </a:r>
            <a:r>
              <a:rPr lang="en-US">
                <a:latin typeface="Microsoft YaHei" panose="020B0503020204020204" pitchFamily="34" charset="-122"/>
                <a:ea typeface="Microsoft YaHei" panose="020B0503020204020204" pitchFamily="34" charset="-122"/>
                <a:cs typeface="Arial" panose="020B0604020202020204" pitchFamily="34" charset="0"/>
              </a:rPr>
              <a:t>                                </a:t>
            </a:r>
            <a:r>
              <a:rPr>
                <a:latin typeface="Microsoft YaHei" panose="020B0503020204020204" pitchFamily="34" charset="-122"/>
                <a:ea typeface="Microsoft YaHei" panose="020B0503020204020204" pitchFamily="34" charset="-122"/>
                <a:cs typeface="Arial" panose="020B0604020202020204" pitchFamily="34" charset="0"/>
              </a:rPr>
              <a:t> </a:t>
            </a:r>
            <a:r>
              <a:rPr lang="en-US">
                <a:latin typeface="Microsoft YaHei" panose="020B0503020204020204" pitchFamily="34" charset="-122"/>
                <a:ea typeface="Microsoft YaHei" panose="020B0503020204020204" pitchFamily="34" charset="-122"/>
                <a:cs typeface="Arial" panose="020B0604020202020204" pitchFamily="34" charset="0"/>
              </a:rPr>
              <a:t>C</a:t>
            </a:r>
            <a:r>
              <a:rPr>
                <a:latin typeface="Microsoft YaHei" panose="020B0503020204020204" pitchFamily="34" charset="-122"/>
                <a:ea typeface="Microsoft YaHei" panose="020B0503020204020204" pitchFamily="34" charset="-122"/>
                <a:cs typeface="Arial" panose="020B0604020202020204" pitchFamily="34" charset="0"/>
              </a:rPr>
              <a:t>omputer </a:t>
            </a:r>
            <a:r>
              <a:rPr lang="en-US">
                <a:latin typeface="Microsoft YaHei" panose="020B0503020204020204" pitchFamily="34" charset="-122"/>
                <a:ea typeface="Microsoft YaHei" panose="020B0503020204020204" pitchFamily="34" charset="-122"/>
                <a:cs typeface="Arial" panose="020B0604020202020204" pitchFamily="34" charset="0"/>
              </a:rPr>
              <a:t>B</a:t>
            </a:r>
            <a:r>
              <a:rPr>
                <a:latin typeface="Microsoft YaHei" panose="020B0503020204020204" pitchFamily="34" charset="-122"/>
                <a:ea typeface="Microsoft YaHei" panose="020B0503020204020204" pitchFamily="34" charset="-122"/>
                <a:cs typeface="Arial" panose="020B0604020202020204" pitchFamily="34" charset="0"/>
              </a:rPr>
              <a:t>ehavior </a:t>
            </a:r>
            <a:endParaRPr>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 name="Text Box 3"/>
          <p:cNvSpPr txBox="1"/>
          <p:nvPr/>
        </p:nvSpPr>
        <p:spPr>
          <a:xfrm>
            <a:off x="2153285" y="6317615"/>
            <a:ext cx="10043795" cy="275590"/>
          </a:xfrm>
          <a:prstGeom prst="rect">
            <a:avLst/>
          </a:prstGeom>
          <a:noFill/>
        </p:spPr>
        <p:txBody>
          <a:bodyPr wrap="square" rtlCol="0" anchor="t">
            <a:spAutoFit/>
          </a:bodyPr>
          <a:p>
            <a:r>
              <a:rPr lang="en-US" sz="1200" b="1">
                <a:sym typeface="+mn-ea"/>
              </a:rPr>
              <a:t>Y. Zhang, N. Carlini, and D. Ippolito, "Effective Prompt Extraction from Language Models," Carnegie Mellon-University and Google DeepMind.</a:t>
            </a:r>
            <a:endParaRPr lang="en-US" sz="1200" b="1">
              <a:sym typeface="+mn-ea"/>
            </a:endParaRPr>
          </a:p>
        </p:txBody>
      </p:sp>
      <p:pic>
        <p:nvPicPr>
          <p:cNvPr id="66" name="Picture 65" descr="螢幕擷取畫面 2024-09-24 164349"/>
          <p:cNvPicPr>
            <a:picLocks noChangeAspect="1"/>
          </p:cNvPicPr>
          <p:nvPr/>
        </p:nvPicPr>
        <p:blipFill>
          <a:blip r:embed="rId2">
            <a:lum contrast="6000"/>
          </a:blip>
          <a:srcRect l="3554" t="22604" r="87540" b="56815"/>
          <a:stretch>
            <a:fillRect/>
          </a:stretch>
        </p:blipFill>
        <p:spPr>
          <a:xfrm>
            <a:off x="3521710" y="3326765"/>
            <a:ext cx="711835" cy="752475"/>
          </a:xfrm>
          <a:prstGeom prst="ellipse">
            <a:avLst/>
          </a:prstGeom>
        </p:spPr>
      </p:pic>
      <p:pic>
        <p:nvPicPr>
          <p:cNvPr id="62" name="Picture 61"/>
          <p:cNvPicPr>
            <a:picLocks noChangeAspect="1"/>
          </p:cNvPicPr>
          <p:nvPr/>
        </p:nvPicPr>
        <p:blipFill>
          <a:blip r:embed="rId3"/>
          <a:stretch>
            <a:fillRect/>
          </a:stretch>
        </p:blipFill>
        <p:spPr>
          <a:xfrm>
            <a:off x="7444740" y="3238500"/>
            <a:ext cx="1414780" cy="928370"/>
          </a:xfrm>
          <a:prstGeom prst="rect">
            <a:avLst/>
          </a:prstGeom>
        </p:spPr>
      </p:pic>
      <p:sp>
        <p:nvSpPr>
          <p:cNvPr id="69" name="Left-Right Arrow 68"/>
          <p:cNvSpPr/>
          <p:nvPr/>
        </p:nvSpPr>
        <p:spPr>
          <a:xfrm>
            <a:off x="5029200" y="3619500"/>
            <a:ext cx="2122805"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n-ea"/>
              </a:rPr>
              <a:t>Agenda</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Design Concept</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Second-Generation System Design and Architecture</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indent="0" algn="l">
              <a:buClrTx/>
              <a:buSzTx/>
              <a:buFont typeface="Wingdings" panose="05000000000000000000" charset="0"/>
              <a:buNone/>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rPr>
              <a:t>The Issue of Prompt Engineering in Language Models</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endParaRPr sz="2400">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r>
              <a:rPr sz="240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Future Work</a:t>
            </a:r>
            <a:endParaRPr sz="240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Plan---SKY NET Ⅲ</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016250"/>
            <a:ext cx="381000" cy="381000"/>
          </a:xfrm>
          <a:prstGeom prst="rect">
            <a:avLst/>
          </a:prstGeom>
          <a:noFill/>
          <a:ln w="9525">
            <a:noFill/>
          </a:ln>
        </p:spPr>
      </p:pic>
      <p:sp>
        <p:nvSpPr>
          <p:cNvPr id="11" name="Rectangles 10"/>
          <p:cNvSpPr/>
          <p:nvPr/>
        </p:nvSpPr>
        <p:spPr>
          <a:xfrm>
            <a:off x="5869305" y="753745"/>
            <a:ext cx="466090" cy="21209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3" name="Rectangles 12"/>
          <p:cNvSpPr/>
          <p:nvPr/>
        </p:nvSpPr>
        <p:spPr>
          <a:xfrm>
            <a:off x="5466715" y="1161415"/>
            <a:ext cx="128016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5" name="Rectangles 14"/>
          <p:cNvSpPr/>
          <p:nvPr/>
        </p:nvSpPr>
        <p:spPr>
          <a:xfrm>
            <a:off x="6360795" y="1833880"/>
            <a:ext cx="1628775"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solidFill>
                <a:schemeClr val="tx1"/>
              </a:solidFill>
            </a:endParaRPr>
          </a:p>
        </p:txBody>
      </p:sp>
      <p:sp>
        <p:nvSpPr>
          <p:cNvPr id="31" name="Down Arrow 30"/>
          <p:cNvSpPr/>
          <p:nvPr/>
        </p:nvSpPr>
        <p:spPr>
          <a:xfrm>
            <a:off x="6069330" y="980440"/>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2" name="Down Arrow 31"/>
          <p:cNvSpPr/>
          <p:nvPr/>
        </p:nvSpPr>
        <p:spPr>
          <a:xfrm>
            <a:off x="6572250" y="1443990"/>
            <a:ext cx="76200" cy="34734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3" name="Down Arrow 32"/>
          <p:cNvSpPr/>
          <p:nvPr/>
        </p:nvSpPr>
        <p:spPr>
          <a:xfrm>
            <a:off x="6951980" y="2119630"/>
            <a:ext cx="76200" cy="28765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5" name="Down Arrow 34"/>
          <p:cNvSpPr/>
          <p:nvPr/>
        </p:nvSpPr>
        <p:spPr>
          <a:xfrm>
            <a:off x="6063615" y="2914650"/>
            <a:ext cx="76200" cy="34798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9" name="Text Box 38"/>
          <p:cNvSpPr txBox="1"/>
          <p:nvPr/>
        </p:nvSpPr>
        <p:spPr>
          <a:xfrm>
            <a:off x="5696585" y="722630"/>
            <a:ext cx="789305" cy="210820"/>
          </a:xfrm>
          <a:prstGeom prst="rect">
            <a:avLst/>
          </a:prstGeom>
          <a:noFill/>
        </p:spPr>
        <p:txBody>
          <a:bodyPr wrap="square" rtlCol="0">
            <a:noAutofit/>
          </a:bodyPr>
          <a:p>
            <a:pPr algn="ctr"/>
            <a:r>
              <a:rPr lang="en-US" sz="1200" b="1"/>
              <a:t> Start</a:t>
            </a:r>
            <a:endParaRPr lang="en-US" sz="1200" b="1"/>
          </a:p>
        </p:txBody>
      </p:sp>
      <p:sp>
        <p:nvSpPr>
          <p:cNvPr id="40" name="Text Box 39"/>
          <p:cNvSpPr txBox="1"/>
          <p:nvPr/>
        </p:nvSpPr>
        <p:spPr>
          <a:xfrm>
            <a:off x="5374005" y="1162685"/>
            <a:ext cx="1475105" cy="259080"/>
          </a:xfrm>
          <a:prstGeom prst="rect">
            <a:avLst/>
          </a:prstGeom>
          <a:noFill/>
        </p:spPr>
        <p:txBody>
          <a:bodyPr wrap="square" rtlCol="0">
            <a:noAutofit/>
          </a:bodyPr>
          <a:p>
            <a:pPr algn="ctr"/>
            <a:r>
              <a:rPr lang="en-US" sz="1200" b="1"/>
              <a:t> </a:t>
            </a:r>
            <a:r>
              <a:rPr lang="en-US" sz="1200" b="1"/>
              <a:t>Define variables</a:t>
            </a:r>
            <a:endParaRPr lang="en-US" sz="1200" b="1"/>
          </a:p>
        </p:txBody>
      </p:sp>
      <p:sp>
        <p:nvSpPr>
          <p:cNvPr id="41" name="Text Box 40"/>
          <p:cNvSpPr txBox="1"/>
          <p:nvPr/>
        </p:nvSpPr>
        <p:spPr>
          <a:xfrm>
            <a:off x="6220460" y="1833880"/>
            <a:ext cx="1851660" cy="259080"/>
          </a:xfrm>
          <a:prstGeom prst="rect">
            <a:avLst/>
          </a:prstGeom>
          <a:noFill/>
        </p:spPr>
        <p:txBody>
          <a:bodyPr wrap="square" rtlCol="0">
            <a:noAutofit/>
          </a:bodyPr>
          <a:p>
            <a:pPr algn="ctr"/>
            <a:r>
              <a:rPr lang="en-US" sz="1200" b="1">
                <a:solidFill>
                  <a:schemeClr val="tx1"/>
                </a:solidFill>
              </a:rPr>
              <a:t> Google Speech to Text</a:t>
            </a:r>
            <a:endParaRPr lang="en-US" sz="1200" b="1">
              <a:solidFill>
                <a:schemeClr val="tx1"/>
              </a:solidFill>
            </a:endParaRPr>
          </a:p>
        </p:txBody>
      </p:sp>
      <p:sp>
        <p:nvSpPr>
          <p:cNvPr id="43" name="Text Box 42"/>
          <p:cNvSpPr txBox="1"/>
          <p:nvPr/>
        </p:nvSpPr>
        <p:spPr>
          <a:xfrm>
            <a:off x="4796790" y="2433955"/>
            <a:ext cx="2552065" cy="443230"/>
          </a:xfrm>
          <a:prstGeom prst="rect">
            <a:avLst/>
          </a:prstGeom>
          <a:noFill/>
        </p:spPr>
        <p:txBody>
          <a:bodyPr wrap="square" rtlCol="0">
            <a:noAutofit/>
          </a:bodyPr>
          <a:p>
            <a:pPr algn="ctr"/>
            <a:r>
              <a:rPr lang="en-US" sz="1200" b="1">
                <a:solidFill>
                  <a:schemeClr val="tx1"/>
                </a:solidFill>
              </a:rPr>
              <a:t>  GPT understands sentences and gives instructions</a:t>
            </a:r>
            <a:endParaRPr lang="en-US" sz="1200" b="1">
              <a:solidFill>
                <a:schemeClr val="tx1"/>
              </a:solidFill>
            </a:endParaRPr>
          </a:p>
        </p:txBody>
      </p:sp>
      <p:sp>
        <p:nvSpPr>
          <p:cNvPr id="49" name="Text Box 48"/>
          <p:cNvSpPr txBox="1"/>
          <p:nvPr/>
        </p:nvSpPr>
        <p:spPr>
          <a:xfrm>
            <a:off x="5748020" y="4621530"/>
            <a:ext cx="1590675" cy="904240"/>
          </a:xfrm>
          <a:prstGeom prst="rect">
            <a:avLst/>
          </a:prstGeom>
          <a:noFill/>
        </p:spPr>
        <p:txBody>
          <a:bodyPr wrap="square" rtlCol="0">
            <a:noAutofit/>
          </a:bodyPr>
          <a:p>
            <a:pPr algn="l"/>
            <a:r>
              <a:rPr lang="en-US" sz="5400"/>
              <a:t>... </a:t>
            </a:r>
            <a:endParaRPr lang="en-US" sz="5400"/>
          </a:p>
        </p:txBody>
      </p:sp>
      <p:sp>
        <p:nvSpPr>
          <p:cNvPr id="2" name="Rectangles 1"/>
          <p:cNvSpPr/>
          <p:nvPr/>
        </p:nvSpPr>
        <p:spPr>
          <a:xfrm>
            <a:off x="4959350" y="2437130"/>
            <a:ext cx="2296795" cy="44323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9" name="Text Box 28"/>
          <p:cNvSpPr txBox="1"/>
          <p:nvPr/>
        </p:nvSpPr>
        <p:spPr>
          <a:xfrm>
            <a:off x="7871460" y="2458720"/>
            <a:ext cx="1428115" cy="460375"/>
          </a:xfrm>
          <a:prstGeom prst="rect">
            <a:avLst/>
          </a:prstGeom>
          <a:noFill/>
        </p:spPr>
        <p:txBody>
          <a:bodyPr wrap="square" rtlCol="0">
            <a:spAutoFit/>
          </a:bodyPr>
          <a:p>
            <a:pPr algn="ctr"/>
            <a:r>
              <a:rPr lang="en-US" sz="1200" b="1">
                <a:solidFill>
                  <a:schemeClr val="tx1"/>
                </a:solidFill>
                <a:sym typeface="+mn-ea"/>
              </a:rPr>
              <a:t> Recognition failed</a:t>
            </a:r>
            <a:endParaRPr lang="en-US" sz="1200" b="1">
              <a:solidFill>
                <a:schemeClr val="tx1"/>
              </a:solidFill>
              <a:sym typeface="+mn-ea"/>
            </a:endParaRPr>
          </a:p>
        </p:txBody>
      </p:sp>
      <p:sp>
        <p:nvSpPr>
          <p:cNvPr id="62" name="Text Box 61"/>
          <p:cNvSpPr txBox="1"/>
          <p:nvPr/>
        </p:nvSpPr>
        <p:spPr>
          <a:xfrm>
            <a:off x="295275" y="5043805"/>
            <a:ext cx="1694180" cy="508000"/>
          </a:xfrm>
          <a:prstGeom prst="rect">
            <a:avLst/>
          </a:prstGeom>
          <a:noFill/>
        </p:spPr>
        <p:txBody>
          <a:bodyPr wrap="square" rtlCol="0">
            <a:noAutofit/>
          </a:bodyPr>
          <a:p>
            <a:pPr algn="ctr"/>
            <a:r>
              <a:rPr sz="1200" b="1">
                <a:sym typeface="+mn-ea"/>
              </a:rPr>
              <a:t>Action Library</a:t>
            </a:r>
            <a:r>
              <a:rPr lang="en-US" sz="1200" b="1">
                <a:sym typeface="+mn-ea"/>
              </a:rPr>
              <a:t> 1</a:t>
            </a:r>
            <a:endParaRPr lang="en-US" sz="1200" b="1">
              <a:sym typeface="+mn-ea"/>
            </a:endParaRPr>
          </a:p>
          <a:p>
            <a:pPr algn="ctr"/>
            <a:r>
              <a:rPr lang="en-US" sz="1200" b="1">
                <a:sym typeface="+mn-ea"/>
              </a:rPr>
              <a:t> nod </a:t>
            </a:r>
            <a:r>
              <a:rPr lang="en-US" sz="1200" b="1">
                <a:sym typeface="+mn-ea"/>
              </a:rPr>
              <a:t>head</a:t>
            </a:r>
            <a:endParaRPr lang="en-US" sz="1200" b="1">
              <a:sym typeface="+mn-ea"/>
            </a:endParaRPr>
          </a:p>
        </p:txBody>
      </p:sp>
      <p:sp>
        <p:nvSpPr>
          <p:cNvPr id="4" name="Text Box 3"/>
          <p:cNvSpPr txBox="1"/>
          <p:nvPr/>
        </p:nvSpPr>
        <p:spPr>
          <a:xfrm>
            <a:off x="6139180" y="2948305"/>
            <a:ext cx="1480820" cy="281940"/>
          </a:xfrm>
          <a:prstGeom prst="rect">
            <a:avLst/>
          </a:prstGeom>
          <a:noFill/>
        </p:spPr>
        <p:txBody>
          <a:bodyPr wrap="square" rtlCol="0">
            <a:noAutofit/>
          </a:bodyPr>
          <a:p>
            <a:pPr algn="ctr"/>
            <a:r>
              <a:rPr lang="en-US" sz="1200" b="1">
                <a:solidFill>
                  <a:schemeClr val="tx1"/>
                </a:solidFill>
              </a:rPr>
              <a:t>JSON command</a:t>
            </a:r>
            <a:endParaRPr lang="en-US" sz="1200" b="1">
              <a:solidFill>
                <a:schemeClr val="tx1"/>
              </a:solidFill>
            </a:endParaRPr>
          </a:p>
        </p:txBody>
      </p:sp>
      <p:sp>
        <p:nvSpPr>
          <p:cNvPr id="6" name="Rectangles 5"/>
          <p:cNvSpPr/>
          <p:nvPr/>
        </p:nvSpPr>
        <p:spPr>
          <a:xfrm>
            <a:off x="4239895" y="1827530"/>
            <a:ext cx="162941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4024630" y="1819275"/>
            <a:ext cx="2061845" cy="259080"/>
          </a:xfrm>
          <a:prstGeom prst="rect">
            <a:avLst/>
          </a:prstGeom>
          <a:noFill/>
        </p:spPr>
        <p:txBody>
          <a:bodyPr wrap="square" rtlCol="0">
            <a:noAutofit/>
          </a:bodyPr>
          <a:p>
            <a:pPr algn="ctr"/>
            <a:r>
              <a:rPr lang="en-US" sz="1200" b="1"/>
              <a:t>Direct input commands</a:t>
            </a:r>
            <a:endParaRPr lang="en-US" sz="1200" b="1"/>
          </a:p>
        </p:txBody>
      </p:sp>
      <p:sp>
        <p:nvSpPr>
          <p:cNvPr id="19" name="Down Arrow 18"/>
          <p:cNvSpPr/>
          <p:nvPr/>
        </p:nvSpPr>
        <p:spPr>
          <a:xfrm>
            <a:off x="5578475" y="1443990"/>
            <a:ext cx="76200" cy="34671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0" name="Down Arrow 19"/>
          <p:cNvSpPr/>
          <p:nvPr/>
        </p:nvSpPr>
        <p:spPr>
          <a:xfrm>
            <a:off x="5234305" y="2119630"/>
            <a:ext cx="76200" cy="29400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cxnSp>
        <p:nvCxnSpPr>
          <p:cNvPr id="24" name="Straight Connector 23"/>
          <p:cNvCxnSpPr/>
          <p:nvPr/>
        </p:nvCxnSpPr>
        <p:spPr>
          <a:xfrm>
            <a:off x="1079500" y="4761230"/>
            <a:ext cx="9916795" cy="14605"/>
          </a:xfrm>
          <a:prstGeom prst="line">
            <a:avLst/>
          </a:prstGeom>
          <a:ln>
            <a:solidFill>
              <a:schemeClr val="tx1"/>
            </a:solidFill>
          </a:ln>
        </p:spPr>
        <p:style>
          <a:lnRef idx="3">
            <a:schemeClr val="accent1"/>
          </a:lnRef>
          <a:fillRef idx="0">
            <a:srgbClr val="FFFFFF"/>
          </a:fillRef>
          <a:effectRef idx="0">
            <a:srgbClr val="FFFFFF"/>
          </a:effectRef>
          <a:fontRef idx="minor">
            <a:schemeClr val="tx1"/>
          </a:fontRef>
        </p:style>
      </p:cxnSp>
      <p:sp>
        <p:nvSpPr>
          <p:cNvPr id="25" name="Down Arrow 24"/>
          <p:cNvSpPr/>
          <p:nvPr/>
        </p:nvSpPr>
        <p:spPr>
          <a:xfrm>
            <a:off x="1128395"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7" name="Rectangles 26"/>
          <p:cNvSpPr/>
          <p:nvPr/>
        </p:nvSpPr>
        <p:spPr>
          <a:xfrm>
            <a:off x="5052060" y="3296920"/>
            <a:ext cx="2096135"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8" name="Down Arrow 27"/>
          <p:cNvSpPr/>
          <p:nvPr/>
        </p:nvSpPr>
        <p:spPr>
          <a:xfrm>
            <a:off x="6062345" y="3599180"/>
            <a:ext cx="76200" cy="109283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30" name="Text Box 29"/>
          <p:cNvSpPr txBox="1"/>
          <p:nvPr/>
        </p:nvSpPr>
        <p:spPr>
          <a:xfrm>
            <a:off x="5367655" y="3282950"/>
            <a:ext cx="1475105" cy="275590"/>
          </a:xfrm>
          <a:prstGeom prst="rect">
            <a:avLst/>
          </a:prstGeom>
          <a:noFill/>
        </p:spPr>
        <p:txBody>
          <a:bodyPr wrap="square" rtlCol="0">
            <a:spAutoFit/>
          </a:bodyPr>
          <a:p>
            <a:r>
              <a:rPr lang="en-US" sz="1200" b="1">
                <a:sym typeface="+mn-ea"/>
              </a:rPr>
              <a:t>Action Interpreter</a:t>
            </a:r>
            <a:endParaRPr lang="en-US" sz="1200" b="1">
              <a:sym typeface="+mn-ea"/>
            </a:endParaRPr>
          </a:p>
        </p:txBody>
      </p:sp>
      <p:sp>
        <p:nvSpPr>
          <p:cNvPr id="42" name="Diamond 41"/>
          <p:cNvSpPr/>
          <p:nvPr/>
        </p:nvSpPr>
        <p:spPr>
          <a:xfrm>
            <a:off x="7620000" y="2369820"/>
            <a:ext cx="2006600" cy="576580"/>
          </a:xfrm>
          <a:prstGeom prst="diamond">
            <a:avLst/>
          </a:prstGeom>
          <a:ln>
            <a:solidFill>
              <a:srgbClr val="272928"/>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solidFill>
                <a:schemeClr val="tx1"/>
              </a:solidFill>
            </a:endParaRPr>
          </a:p>
        </p:txBody>
      </p:sp>
      <p:cxnSp>
        <p:nvCxnSpPr>
          <p:cNvPr id="45" name="Elbow Connector 44"/>
          <p:cNvCxnSpPr>
            <a:endCxn id="41" idx="3"/>
          </p:cNvCxnSpPr>
          <p:nvPr/>
        </p:nvCxnSpPr>
        <p:spPr>
          <a:xfrm rot="10800000">
            <a:off x="8072120" y="1963420"/>
            <a:ext cx="1614170" cy="699135"/>
          </a:xfrm>
          <a:prstGeom prst="bentConnector3">
            <a:avLst>
              <a:gd name="adj1" fmla="val -6097"/>
            </a:avLst>
          </a:prstGeom>
          <a:ln>
            <a:solidFill>
              <a:srgbClr val="272928"/>
            </a:solidFill>
            <a:tailEnd type="arrow" w="med" len="med"/>
          </a:ln>
        </p:spPr>
        <p:style>
          <a:lnRef idx="3">
            <a:schemeClr val="accent1"/>
          </a:lnRef>
          <a:fillRef idx="0">
            <a:srgbClr val="FFFFFF"/>
          </a:fillRef>
          <a:effectRef idx="0">
            <a:srgbClr val="FFFFFF"/>
          </a:effectRef>
          <a:fontRef idx="minor">
            <a:schemeClr val="tx1"/>
          </a:fontRef>
        </p:style>
      </p:cxnSp>
      <p:cxnSp>
        <p:nvCxnSpPr>
          <p:cNvPr id="50" name="Straight Arrow Connector 49"/>
          <p:cNvCxnSpPr/>
          <p:nvPr/>
        </p:nvCxnSpPr>
        <p:spPr>
          <a:xfrm flipV="1">
            <a:off x="7338695" y="2654935"/>
            <a:ext cx="226695" cy="635"/>
          </a:xfrm>
          <a:prstGeom prst="straightConnector1">
            <a:avLst/>
          </a:prstGeom>
          <a:ln>
            <a:solidFill>
              <a:schemeClr val="tx1">
                <a:lumMod val="95000"/>
                <a:lumOff val="5000"/>
              </a:schemeClr>
            </a:solidFill>
            <a:tailEnd type="arrow" w="med" len="med"/>
          </a:ln>
        </p:spPr>
        <p:style>
          <a:lnRef idx="3">
            <a:schemeClr val="accent1"/>
          </a:lnRef>
          <a:fillRef idx="0">
            <a:srgbClr val="FFFFFF"/>
          </a:fillRef>
          <a:effectRef idx="0">
            <a:srgbClr val="FFFFFF"/>
          </a:effectRef>
          <a:fontRef idx="minor">
            <a:schemeClr val="tx1"/>
          </a:fontRef>
        </p:style>
      </p:cxnSp>
      <p:sp>
        <p:nvSpPr>
          <p:cNvPr id="3" name="Rectangles 2"/>
          <p:cNvSpPr/>
          <p:nvPr/>
        </p:nvSpPr>
        <p:spPr>
          <a:xfrm>
            <a:off x="546100" y="5044440"/>
            <a:ext cx="1245870" cy="45529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2" name="Text Box 11"/>
          <p:cNvSpPr txBox="1"/>
          <p:nvPr/>
        </p:nvSpPr>
        <p:spPr>
          <a:xfrm>
            <a:off x="2328545" y="5044440"/>
            <a:ext cx="1245235" cy="507365"/>
          </a:xfrm>
          <a:prstGeom prst="rect">
            <a:avLst/>
          </a:prstGeom>
          <a:noFill/>
        </p:spPr>
        <p:txBody>
          <a:bodyPr wrap="square" rtlCol="0">
            <a:noAutofit/>
          </a:bodyPr>
          <a:p>
            <a:pPr algn="ctr"/>
            <a:r>
              <a:rPr sz="1200" b="1">
                <a:sym typeface="+mn-ea"/>
              </a:rPr>
              <a:t>Action Library</a:t>
            </a:r>
            <a:r>
              <a:rPr lang="en-US" sz="1200" b="1">
                <a:sym typeface="+mn-ea"/>
              </a:rPr>
              <a:t> 2 Shake head</a:t>
            </a:r>
            <a:endParaRPr lang="en-US" sz="1200" b="1">
              <a:sym typeface="+mn-ea"/>
            </a:endParaRPr>
          </a:p>
        </p:txBody>
      </p:sp>
      <p:sp>
        <p:nvSpPr>
          <p:cNvPr id="18" name="Down Arrow 17"/>
          <p:cNvSpPr/>
          <p:nvPr/>
        </p:nvSpPr>
        <p:spPr>
          <a:xfrm>
            <a:off x="2910840"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2328545" y="5043170"/>
            <a:ext cx="1245870" cy="45656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46" name="Text Box 45"/>
          <p:cNvSpPr txBox="1"/>
          <p:nvPr/>
        </p:nvSpPr>
        <p:spPr>
          <a:xfrm>
            <a:off x="4305300" y="5043805"/>
            <a:ext cx="1246505" cy="455930"/>
          </a:xfrm>
          <a:prstGeom prst="rect">
            <a:avLst/>
          </a:prstGeom>
          <a:noFill/>
        </p:spPr>
        <p:txBody>
          <a:bodyPr wrap="square" rtlCol="0">
            <a:noAutofit/>
          </a:bodyPr>
          <a:p>
            <a:pPr algn="ctr"/>
            <a:r>
              <a:rPr sz="1200" b="1">
                <a:sym typeface="+mn-ea"/>
              </a:rPr>
              <a:t>Action Library</a:t>
            </a:r>
            <a:r>
              <a:rPr lang="en-US" sz="1200" b="1">
                <a:sym typeface="+mn-ea"/>
              </a:rPr>
              <a:t> 3 Zero</a:t>
            </a:r>
            <a:endParaRPr lang="en-US" sz="1200" b="1">
              <a:sym typeface="+mn-ea"/>
            </a:endParaRPr>
          </a:p>
        </p:txBody>
      </p:sp>
      <p:sp>
        <p:nvSpPr>
          <p:cNvPr id="47" name="Down Arrow 46"/>
          <p:cNvSpPr/>
          <p:nvPr/>
        </p:nvSpPr>
        <p:spPr>
          <a:xfrm>
            <a:off x="4887595" y="4815840"/>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48" name="Rectangles 47"/>
          <p:cNvSpPr/>
          <p:nvPr/>
        </p:nvSpPr>
        <p:spPr>
          <a:xfrm>
            <a:off x="4305300" y="5043805"/>
            <a:ext cx="1245870" cy="45656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57" name="Text Box 56"/>
          <p:cNvSpPr txBox="1"/>
          <p:nvPr/>
        </p:nvSpPr>
        <p:spPr>
          <a:xfrm>
            <a:off x="6418580" y="5044440"/>
            <a:ext cx="1653540" cy="456565"/>
          </a:xfrm>
          <a:prstGeom prst="rect">
            <a:avLst/>
          </a:prstGeom>
          <a:noFill/>
        </p:spPr>
        <p:txBody>
          <a:bodyPr wrap="square" rtlCol="0">
            <a:noAutofit/>
          </a:bodyPr>
          <a:p>
            <a:pPr algn="ctr"/>
            <a:r>
              <a:rPr sz="1200" b="1">
                <a:solidFill>
                  <a:srgbClr val="0070C0"/>
                </a:solidFill>
                <a:sym typeface="+mn-ea"/>
              </a:rPr>
              <a:t>Action Library</a:t>
            </a:r>
            <a:r>
              <a:rPr lang="en-US" sz="1200" b="1">
                <a:solidFill>
                  <a:srgbClr val="0070C0"/>
                </a:solidFill>
                <a:sym typeface="+mn-ea"/>
              </a:rPr>
              <a:t> n </a:t>
            </a:r>
            <a:endParaRPr lang="en-US" sz="1200" b="1">
              <a:solidFill>
                <a:srgbClr val="0070C0"/>
              </a:solidFill>
              <a:sym typeface="+mn-ea"/>
            </a:endParaRPr>
          </a:p>
          <a:p>
            <a:pPr algn="ctr"/>
            <a:r>
              <a:rPr lang="en-US" sz="1200" b="1">
                <a:solidFill>
                  <a:srgbClr val="0070C0"/>
                </a:solidFill>
                <a:sym typeface="+mn-ea"/>
              </a:rPr>
              <a:t>Grasping objects</a:t>
            </a:r>
            <a:endParaRPr lang="en-US" sz="1200" b="1">
              <a:solidFill>
                <a:srgbClr val="0070C0"/>
              </a:solidFill>
              <a:sym typeface="+mn-ea"/>
            </a:endParaRPr>
          </a:p>
        </p:txBody>
      </p:sp>
      <p:sp>
        <p:nvSpPr>
          <p:cNvPr id="58" name="Down Arrow 57"/>
          <p:cNvSpPr/>
          <p:nvPr/>
        </p:nvSpPr>
        <p:spPr>
          <a:xfrm>
            <a:off x="7198360"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59" name="Rectangles 58"/>
          <p:cNvSpPr/>
          <p:nvPr/>
        </p:nvSpPr>
        <p:spPr>
          <a:xfrm>
            <a:off x="6616065" y="5043805"/>
            <a:ext cx="1245870" cy="456565"/>
          </a:xfrm>
          <a:prstGeom prst="rect">
            <a:avLst/>
          </a:prstGeom>
          <a:ln>
            <a:solidFill>
              <a:srgbClr val="0070C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60" name="Down Arrow 59"/>
          <p:cNvSpPr/>
          <p:nvPr/>
        </p:nvSpPr>
        <p:spPr>
          <a:xfrm>
            <a:off x="4359275" y="1457960"/>
            <a:ext cx="76200" cy="34671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61" name="Down Arrow 60"/>
          <p:cNvSpPr/>
          <p:nvPr/>
        </p:nvSpPr>
        <p:spPr>
          <a:xfrm>
            <a:off x="7724140" y="1443990"/>
            <a:ext cx="76200" cy="34671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70" name="Rectangles 69"/>
          <p:cNvSpPr/>
          <p:nvPr/>
        </p:nvSpPr>
        <p:spPr>
          <a:xfrm>
            <a:off x="3771900" y="1157605"/>
            <a:ext cx="128016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71" name="Text Box 70"/>
          <p:cNvSpPr txBox="1"/>
          <p:nvPr/>
        </p:nvSpPr>
        <p:spPr>
          <a:xfrm>
            <a:off x="3679190" y="1158875"/>
            <a:ext cx="1475105" cy="259080"/>
          </a:xfrm>
          <a:prstGeom prst="rect">
            <a:avLst/>
          </a:prstGeom>
          <a:noFill/>
        </p:spPr>
        <p:txBody>
          <a:bodyPr wrap="square" rtlCol="0">
            <a:noAutofit/>
          </a:bodyPr>
          <a:p>
            <a:pPr algn="ctr"/>
            <a:r>
              <a:rPr lang="en-US" sz="1200" b="1">
                <a:sym typeface="+mn-ea"/>
              </a:rPr>
              <a:t>Text input </a:t>
            </a:r>
            <a:r>
              <a:rPr lang="en-US" sz="1000" b="1">
                <a:sym typeface="+mn-ea"/>
              </a:rPr>
              <a:t>①</a:t>
            </a:r>
            <a:endParaRPr lang="en-US" sz="1000" b="1">
              <a:sym typeface="+mn-ea"/>
            </a:endParaRPr>
          </a:p>
        </p:txBody>
      </p:sp>
      <p:sp>
        <p:nvSpPr>
          <p:cNvPr id="72" name="Rectangles 71"/>
          <p:cNvSpPr/>
          <p:nvPr/>
        </p:nvSpPr>
        <p:spPr>
          <a:xfrm>
            <a:off x="7148195" y="1156335"/>
            <a:ext cx="128016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solidFill>
                <a:schemeClr val="tx1"/>
              </a:solidFill>
            </a:endParaRPr>
          </a:p>
        </p:txBody>
      </p:sp>
      <p:sp>
        <p:nvSpPr>
          <p:cNvPr id="73" name="Text Box 72"/>
          <p:cNvSpPr txBox="1"/>
          <p:nvPr/>
        </p:nvSpPr>
        <p:spPr>
          <a:xfrm>
            <a:off x="7055485" y="1157605"/>
            <a:ext cx="1475105" cy="259080"/>
          </a:xfrm>
          <a:prstGeom prst="rect">
            <a:avLst/>
          </a:prstGeom>
          <a:noFill/>
        </p:spPr>
        <p:txBody>
          <a:bodyPr wrap="square" rtlCol="0">
            <a:noAutofit/>
          </a:bodyPr>
          <a:p>
            <a:pPr algn="ctr"/>
            <a:r>
              <a:rPr lang="en-US" sz="1200" b="1">
                <a:solidFill>
                  <a:schemeClr val="tx1"/>
                </a:solidFill>
                <a:sym typeface="+mn-ea"/>
              </a:rPr>
              <a:t>Speech input </a:t>
            </a:r>
            <a:r>
              <a:rPr lang="en-US" sz="1000" b="1">
                <a:solidFill>
                  <a:schemeClr val="tx1"/>
                </a:solidFill>
                <a:sym typeface="+mn-ea"/>
              </a:rPr>
              <a:t>①</a:t>
            </a:r>
            <a:endParaRPr lang="en-US" sz="1000" b="1">
              <a:solidFill>
                <a:schemeClr val="tx1"/>
              </a:solidFill>
              <a:sym typeface="+mn-ea"/>
            </a:endParaRPr>
          </a:p>
        </p:txBody>
      </p:sp>
      <p:sp>
        <p:nvSpPr>
          <p:cNvPr id="8" name="Down Arrow 7"/>
          <p:cNvSpPr/>
          <p:nvPr/>
        </p:nvSpPr>
        <p:spPr>
          <a:xfrm>
            <a:off x="9004300"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2" name="Text Box 21"/>
          <p:cNvSpPr txBox="1"/>
          <p:nvPr/>
        </p:nvSpPr>
        <p:spPr>
          <a:xfrm>
            <a:off x="8757285" y="4620895"/>
            <a:ext cx="1041400" cy="904240"/>
          </a:xfrm>
          <a:prstGeom prst="rect">
            <a:avLst/>
          </a:prstGeom>
          <a:noFill/>
        </p:spPr>
        <p:txBody>
          <a:bodyPr wrap="square" rtlCol="0">
            <a:noAutofit/>
          </a:bodyPr>
          <a:p>
            <a:pPr algn="l"/>
            <a:r>
              <a:rPr lang="en-US" sz="5400"/>
              <a:t>... </a:t>
            </a:r>
            <a:endParaRPr lang="en-US" sz="5400"/>
          </a:p>
        </p:txBody>
      </p:sp>
      <p:sp>
        <p:nvSpPr>
          <p:cNvPr id="23" name="Rectangles 22"/>
          <p:cNvSpPr/>
          <p:nvPr/>
        </p:nvSpPr>
        <p:spPr>
          <a:xfrm>
            <a:off x="646430" y="2772410"/>
            <a:ext cx="2487295" cy="1544320"/>
          </a:xfrm>
          <a:prstGeom prst="rect">
            <a:avLst/>
          </a:prstGeom>
          <a:ln>
            <a:solidFill>
              <a:srgbClr val="C0000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34" name="Text Box 33"/>
          <p:cNvSpPr txBox="1"/>
          <p:nvPr/>
        </p:nvSpPr>
        <p:spPr>
          <a:xfrm>
            <a:off x="636270" y="2858135"/>
            <a:ext cx="2487930" cy="1529715"/>
          </a:xfrm>
          <a:prstGeom prst="rect">
            <a:avLst/>
          </a:prstGeom>
          <a:noFill/>
        </p:spPr>
        <p:txBody>
          <a:bodyPr wrap="square" rtlCol="0">
            <a:noAutofit/>
          </a:bodyPr>
          <a:p>
            <a:pPr algn="just"/>
            <a:r>
              <a:rPr sz="1200" b="1">
                <a:solidFill>
                  <a:srgbClr val="C00000"/>
                </a:solidFill>
                <a:sym typeface="+mn-ea"/>
              </a:rPr>
              <a:t>The visual processing module continuously monitors the environment to detect anomalies and generates corresponding corrective commands when deviations from expected behaviors are identified.</a:t>
            </a:r>
            <a:endParaRPr sz="1200" b="1">
              <a:solidFill>
                <a:srgbClr val="C00000"/>
              </a:solidFill>
              <a:sym typeface="+mn-ea"/>
            </a:endParaRPr>
          </a:p>
        </p:txBody>
      </p:sp>
      <p:cxnSp>
        <p:nvCxnSpPr>
          <p:cNvPr id="36" name="Elbow Connector 35"/>
          <p:cNvCxnSpPr>
            <a:stCxn id="34" idx="3"/>
          </p:cNvCxnSpPr>
          <p:nvPr/>
        </p:nvCxnSpPr>
        <p:spPr>
          <a:xfrm flipV="1">
            <a:off x="3124200" y="2766695"/>
            <a:ext cx="1755140" cy="856615"/>
          </a:xfrm>
          <a:prstGeom prst="bentConnector3">
            <a:avLst>
              <a:gd name="adj1" fmla="val 50000"/>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53" name="Text Box 52"/>
          <p:cNvSpPr txBox="1"/>
          <p:nvPr/>
        </p:nvSpPr>
        <p:spPr>
          <a:xfrm>
            <a:off x="2152650" y="6262370"/>
            <a:ext cx="10039350" cy="460375"/>
          </a:xfrm>
          <a:prstGeom prst="rect">
            <a:avLst/>
          </a:prstGeom>
          <a:noFill/>
        </p:spPr>
        <p:txBody>
          <a:bodyPr wrap="square" rtlCol="0">
            <a:spAutoFit/>
          </a:bodyPr>
          <a:p>
            <a:r>
              <a:rPr lang="en-US" sz="1200" b="1">
                <a:sym typeface="+mn-ea"/>
              </a:rPr>
              <a:t>The commands entered into the system each time are </a:t>
            </a:r>
            <a:r>
              <a:rPr lang="en-US" sz="1200" b="1">
                <a:sym typeface="+mn-ea"/>
              </a:rPr>
              <a:t>①</a:t>
            </a:r>
            <a:r>
              <a:rPr lang="en-US" sz="1200" b="1">
                <a:sym typeface="+mn-ea"/>
              </a:rPr>
              <a:t> and </a:t>
            </a:r>
            <a:r>
              <a:rPr lang="en-US" sz="1200" b="1">
                <a:sym typeface="+mn-ea"/>
              </a:rPr>
              <a:t>②</a:t>
            </a:r>
            <a:r>
              <a:rPr lang="en-US" sz="1200" b="1">
                <a:sym typeface="+mn-ea"/>
              </a:rPr>
              <a:t>.</a:t>
            </a:r>
            <a:endParaRPr lang="en-US" sz="1200" b="1">
              <a:sym typeface="+mn-ea"/>
            </a:endParaRPr>
          </a:p>
          <a:p>
            <a:r>
              <a:rPr lang="en-US" sz="1200" b="1">
                <a:sym typeface="+mn-ea"/>
              </a:rPr>
              <a:t>The sections highlighted in red indicate tasks planned for future implementation</a:t>
            </a:r>
            <a:endParaRPr lang="en-US" sz="1200" b="1">
              <a:sym typeface="+mn-ea"/>
            </a:endParaRPr>
          </a:p>
        </p:txBody>
      </p:sp>
      <p:sp>
        <p:nvSpPr>
          <p:cNvPr id="38" name="Text Box 37"/>
          <p:cNvSpPr txBox="1"/>
          <p:nvPr/>
        </p:nvSpPr>
        <p:spPr>
          <a:xfrm>
            <a:off x="937895" y="1156335"/>
            <a:ext cx="2096135" cy="241935"/>
          </a:xfrm>
          <a:prstGeom prst="rect">
            <a:avLst/>
          </a:prstGeom>
          <a:noFill/>
        </p:spPr>
        <p:txBody>
          <a:bodyPr wrap="square" rtlCol="0">
            <a:noAutofit/>
          </a:bodyPr>
          <a:p>
            <a:pPr algn="ctr"/>
            <a:r>
              <a:rPr sz="1200" b="1">
                <a:sym typeface="+mn-ea"/>
              </a:rPr>
              <a:t>Prompt word</a:t>
            </a:r>
            <a:r>
              <a:rPr lang="en-US" sz="1200" b="1">
                <a:sym typeface="+mn-ea"/>
              </a:rPr>
              <a:t>s input</a:t>
            </a:r>
            <a:r>
              <a:rPr lang="en-US" sz="1000" b="1">
                <a:sym typeface="+mn-ea"/>
              </a:rPr>
              <a:t> ②</a:t>
            </a:r>
            <a:endParaRPr lang="en-US" sz="1000" b="1">
              <a:sym typeface="+mn-ea"/>
            </a:endParaRPr>
          </a:p>
        </p:txBody>
      </p:sp>
      <p:sp>
        <p:nvSpPr>
          <p:cNvPr id="51" name="Rectangles 50"/>
          <p:cNvSpPr/>
          <p:nvPr/>
        </p:nvSpPr>
        <p:spPr>
          <a:xfrm>
            <a:off x="937260" y="1156335"/>
            <a:ext cx="2096135"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cxnSp>
        <p:nvCxnSpPr>
          <p:cNvPr id="52" name="Elbow Connector 51"/>
          <p:cNvCxnSpPr>
            <a:stCxn id="51" idx="2"/>
          </p:cNvCxnSpPr>
          <p:nvPr/>
        </p:nvCxnSpPr>
        <p:spPr>
          <a:xfrm rot="5400000" flipV="1">
            <a:off x="2870200" y="533400"/>
            <a:ext cx="1157605" cy="2926080"/>
          </a:xfrm>
          <a:prstGeom prst="bentConnector2">
            <a:avLst/>
          </a:prstGeom>
          <a:ln>
            <a:solidFill>
              <a:schemeClr val="bg2">
                <a:lumMod val="10000"/>
              </a:schemeClr>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8714"/>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2" name="稻壳儿春秋广告/盗版必究        原创来源：http://chn.docer.com/works?userid=199329941#!/work_time"/>
          <p:cNvSpPr txBox="1"/>
          <p:nvPr/>
        </p:nvSpPr>
        <p:spPr>
          <a:xfrm flipH="1">
            <a:off x="9395011" y="4466940"/>
            <a:ext cx="2078345" cy="275590"/>
          </a:xfrm>
          <a:prstGeom prst="rect">
            <a:avLst/>
          </a:prstGeom>
          <a:noFill/>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Reporter: HANG</a:t>
            </a:r>
            <a:endPar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35" name="稻壳儿春秋广告/盗版必究        原创来源：http://chn.docer.com/works?userid=199329941#!/work_time"/>
          <p:cNvCxnSpPr/>
          <p:nvPr/>
        </p:nvCxnSpPr>
        <p:spPr>
          <a:xfrm>
            <a:off x="10783173" y="4742815"/>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a:endCxn id="4" idx="2"/>
          </p:cNvCxnSpPr>
          <p:nvPr/>
        </p:nvCxnSpPr>
        <p:spPr>
          <a:xfrm>
            <a:off x="2407662" y="3712341"/>
            <a:ext cx="3613888" cy="0"/>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 name="椭圆 3"/>
          <p:cNvSpPr/>
          <p:nvPr/>
        </p:nvSpPr>
        <p:spPr>
          <a:xfrm>
            <a:off x="6021550" y="3152271"/>
            <a:ext cx="1120140" cy="112014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cxnSp>
        <p:nvCxnSpPr>
          <p:cNvPr id="5" name="直接连接符 4"/>
          <p:cNvCxnSpPr>
            <a:stCxn id="4" idx="0"/>
          </p:cNvCxnSpPr>
          <p:nvPr/>
        </p:nvCxnSpPr>
        <p:spPr>
          <a:xfrm flipV="1">
            <a:off x="6581620" y="2267659"/>
            <a:ext cx="0" cy="884612"/>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a:stCxn id="4" idx="7"/>
          </p:cNvCxnSpPr>
          <p:nvPr/>
        </p:nvCxnSpPr>
        <p:spPr>
          <a:xfrm flipV="1">
            <a:off x="6977649" y="2669325"/>
            <a:ext cx="667876" cy="646987"/>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a:stCxn id="4" idx="5"/>
          </p:cNvCxnSpPr>
          <p:nvPr/>
        </p:nvCxnSpPr>
        <p:spPr>
          <a:xfrm>
            <a:off x="6977649" y="4108370"/>
            <a:ext cx="712681" cy="689340"/>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a:stCxn id="4" idx="4"/>
            <a:endCxn id="2" idx="0"/>
          </p:cNvCxnSpPr>
          <p:nvPr/>
        </p:nvCxnSpPr>
        <p:spPr>
          <a:xfrm>
            <a:off x="6581620" y="4272411"/>
            <a:ext cx="11388" cy="842721"/>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a:stCxn id="4" idx="3"/>
            <a:endCxn id="17" idx="7"/>
          </p:cNvCxnSpPr>
          <p:nvPr/>
        </p:nvCxnSpPr>
        <p:spPr>
          <a:xfrm flipH="1">
            <a:off x="5501382" y="4108370"/>
            <a:ext cx="684209" cy="642842"/>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a:stCxn id="4" idx="1"/>
          </p:cNvCxnSpPr>
          <p:nvPr/>
        </p:nvCxnSpPr>
        <p:spPr>
          <a:xfrm flipH="1" flipV="1">
            <a:off x="5526728" y="2657448"/>
            <a:ext cx="658863" cy="658864"/>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1" name="椭圆 10"/>
          <p:cNvSpPr/>
          <p:nvPr/>
        </p:nvSpPr>
        <p:spPr>
          <a:xfrm>
            <a:off x="4932154" y="2090948"/>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sp>
        <p:nvSpPr>
          <p:cNvPr id="12" name="椭圆 11"/>
          <p:cNvSpPr/>
          <p:nvPr/>
        </p:nvSpPr>
        <p:spPr>
          <a:xfrm>
            <a:off x="6240386" y="1598755"/>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7539012" y="2078779"/>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sp>
        <p:nvSpPr>
          <p:cNvPr id="14" name="椭圆 13"/>
          <p:cNvSpPr/>
          <p:nvPr/>
        </p:nvSpPr>
        <p:spPr>
          <a:xfrm>
            <a:off x="7584732" y="4698207"/>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sp>
        <p:nvSpPr>
          <p:cNvPr id="2" name="椭圆 14"/>
          <p:cNvSpPr/>
          <p:nvPr/>
        </p:nvSpPr>
        <p:spPr>
          <a:xfrm>
            <a:off x="6251774" y="5115132"/>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sp>
        <p:nvSpPr>
          <p:cNvPr id="17" name="椭圆 15"/>
          <p:cNvSpPr/>
          <p:nvPr/>
        </p:nvSpPr>
        <p:spPr>
          <a:xfrm>
            <a:off x="4918859" y="4651267"/>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sp>
        <p:nvSpPr>
          <p:cNvPr id="18" name="椭圆 16"/>
          <p:cNvSpPr/>
          <p:nvPr/>
        </p:nvSpPr>
        <p:spPr>
          <a:xfrm>
            <a:off x="7983222" y="3368281"/>
            <a:ext cx="682468" cy="682468"/>
          </a:xfrm>
          <a:prstGeom prst="ellipse">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cxnSp>
        <p:nvCxnSpPr>
          <p:cNvPr id="19" name="直接连接符 17"/>
          <p:cNvCxnSpPr>
            <a:stCxn id="4" idx="6"/>
            <a:endCxn id="18" idx="2"/>
          </p:cNvCxnSpPr>
          <p:nvPr/>
        </p:nvCxnSpPr>
        <p:spPr>
          <a:xfrm flipV="1">
            <a:off x="7141690" y="3709515"/>
            <a:ext cx="841532" cy="2826"/>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8"/>
          <p:cNvCxnSpPr/>
          <p:nvPr/>
        </p:nvCxnSpPr>
        <p:spPr>
          <a:xfrm>
            <a:off x="8673043" y="3712341"/>
            <a:ext cx="910168" cy="0"/>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 name="椭圆 19"/>
          <p:cNvSpPr/>
          <p:nvPr/>
        </p:nvSpPr>
        <p:spPr>
          <a:xfrm>
            <a:off x="9586487" y="3368281"/>
            <a:ext cx="682468" cy="682468"/>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cxnSp>
        <p:nvCxnSpPr>
          <p:cNvPr id="22" name="直接连接符 20"/>
          <p:cNvCxnSpPr>
            <a:stCxn id="18" idx="0"/>
            <a:endCxn id="23" idx="3"/>
          </p:cNvCxnSpPr>
          <p:nvPr/>
        </p:nvCxnSpPr>
        <p:spPr>
          <a:xfrm flipV="1">
            <a:off x="8324456" y="2593892"/>
            <a:ext cx="706607" cy="774389"/>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3" name="椭圆 21"/>
          <p:cNvSpPr/>
          <p:nvPr/>
        </p:nvSpPr>
        <p:spPr>
          <a:xfrm>
            <a:off x="8931118" y="2011369"/>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cxnSp>
        <p:nvCxnSpPr>
          <p:cNvPr id="24" name="直接连接符 22"/>
          <p:cNvCxnSpPr>
            <a:endCxn id="25" idx="3"/>
          </p:cNvCxnSpPr>
          <p:nvPr/>
        </p:nvCxnSpPr>
        <p:spPr>
          <a:xfrm>
            <a:off x="8334760" y="4050748"/>
            <a:ext cx="706607" cy="774389"/>
          </a:xfrm>
          <a:prstGeom prst="lin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5" name="椭圆 23"/>
          <p:cNvSpPr/>
          <p:nvPr/>
        </p:nvSpPr>
        <p:spPr>
          <a:xfrm flipV="1">
            <a:off x="8941422" y="4725192"/>
            <a:ext cx="682468" cy="68246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lumMod val="75000"/>
                </a:schemeClr>
              </a:solidFill>
            </a:endParaRPr>
          </a:p>
        </p:txBody>
      </p:sp>
      <p:sp>
        <p:nvSpPr>
          <p:cNvPr id="27" name="KSO_Shape"/>
          <p:cNvSpPr/>
          <p:nvPr/>
        </p:nvSpPr>
        <p:spPr bwMode="auto">
          <a:xfrm>
            <a:off x="6349273" y="3351959"/>
            <a:ext cx="464694" cy="698789"/>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29" name="KSO_Shape"/>
          <p:cNvSpPr/>
          <p:nvPr/>
        </p:nvSpPr>
        <p:spPr>
          <a:xfrm>
            <a:off x="7753369" y="4825137"/>
            <a:ext cx="368926" cy="381647"/>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26" name="KSO_Shape"/>
          <p:cNvSpPr/>
          <p:nvPr/>
        </p:nvSpPr>
        <p:spPr>
          <a:xfrm>
            <a:off x="5069269" y="2264810"/>
            <a:ext cx="381647" cy="310406"/>
          </a:xfrm>
          <a:custGeom>
            <a:avLst/>
            <a:gdLst/>
            <a:ahLst/>
            <a:cxnLst/>
            <a:rect l="l" t="t" r="r" b="b"/>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31" name="KSO_Shape"/>
          <p:cNvSpPr/>
          <p:nvPr/>
        </p:nvSpPr>
        <p:spPr>
          <a:xfrm>
            <a:off x="6417855" y="5267600"/>
            <a:ext cx="381647" cy="355568"/>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28" name="KSO_Shape"/>
          <p:cNvSpPr/>
          <p:nvPr/>
        </p:nvSpPr>
        <p:spPr bwMode="auto">
          <a:xfrm>
            <a:off x="5108247" y="4787020"/>
            <a:ext cx="279875" cy="381647"/>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33" name="KSO_Shape"/>
          <p:cNvSpPr/>
          <p:nvPr/>
        </p:nvSpPr>
        <p:spPr bwMode="auto">
          <a:xfrm>
            <a:off x="7690330" y="2229189"/>
            <a:ext cx="374014" cy="381647"/>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34" name="KSO_Shape"/>
          <p:cNvSpPr/>
          <p:nvPr/>
        </p:nvSpPr>
        <p:spPr bwMode="auto">
          <a:xfrm>
            <a:off x="9676900" y="3561948"/>
            <a:ext cx="501642" cy="295133"/>
          </a:xfrm>
          <a:custGeom>
            <a:avLst/>
            <a:gdLst>
              <a:gd name="T0" fmla="*/ 1905000 w 6649"/>
              <a:gd name="T1" fmla="*/ 302090 h 3908"/>
              <a:gd name="T2" fmla="*/ 952357 w 6649"/>
              <a:gd name="T3" fmla="*/ 0 h 3908"/>
              <a:gd name="T4" fmla="*/ 0 w 6649"/>
              <a:gd name="T5" fmla="*/ 302090 h 3908"/>
              <a:gd name="T6" fmla="*/ 488785 w 6649"/>
              <a:gd name="T7" fmla="*/ 456861 h 3908"/>
              <a:gd name="T8" fmla="*/ 400540 w 6649"/>
              <a:gd name="T9" fmla="*/ 923753 h 3908"/>
              <a:gd name="T10" fmla="*/ 952357 w 6649"/>
              <a:gd name="T11" fmla="*/ 1120083 h 3908"/>
              <a:gd name="T12" fmla="*/ 1504460 w 6649"/>
              <a:gd name="T13" fmla="*/ 923753 h 3908"/>
              <a:gd name="T14" fmla="*/ 1416215 w 6649"/>
              <a:gd name="T15" fmla="*/ 456861 h 3908"/>
              <a:gd name="T16" fmla="*/ 1905000 w 6649"/>
              <a:gd name="T17" fmla="*/ 302090 h 39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49" h="3908">
                <a:moveTo>
                  <a:pt x="6649" y="1054"/>
                </a:moveTo>
                <a:lnTo>
                  <a:pt x="3324" y="0"/>
                </a:lnTo>
                <a:lnTo>
                  <a:pt x="0" y="1054"/>
                </a:lnTo>
                <a:lnTo>
                  <a:pt x="1706" y="1594"/>
                </a:lnTo>
                <a:lnTo>
                  <a:pt x="1398" y="3223"/>
                </a:lnTo>
                <a:lnTo>
                  <a:pt x="3324" y="3908"/>
                </a:lnTo>
                <a:lnTo>
                  <a:pt x="5251" y="3223"/>
                </a:lnTo>
                <a:lnTo>
                  <a:pt x="4943" y="1594"/>
                </a:lnTo>
                <a:lnTo>
                  <a:pt x="6649" y="1054"/>
                </a:ln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36" name="KSO_Shape"/>
          <p:cNvSpPr/>
          <p:nvPr/>
        </p:nvSpPr>
        <p:spPr bwMode="auto">
          <a:xfrm>
            <a:off x="8155736" y="3524874"/>
            <a:ext cx="337439" cy="326191"/>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37" name="KSO_Shape"/>
          <p:cNvSpPr/>
          <p:nvPr/>
        </p:nvSpPr>
        <p:spPr bwMode="auto">
          <a:xfrm>
            <a:off x="6410449" y="1749165"/>
            <a:ext cx="323127" cy="381647"/>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defRPr/>
            </a:pPr>
            <a:endParaRPr lang="zh-CN" altLang="en-US">
              <a:solidFill>
                <a:schemeClr val="bg1">
                  <a:lumMod val="75000"/>
                </a:schemeClr>
              </a:solidFill>
            </a:endParaRPr>
          </a:p>
        </p:txBody>
      </p:sp>
      <p:sp>
        <p:nvSpPr>
          <p:cNvPr id="38" name="KSO_Shape"/>
          <p:cNvSpPr/>
          <p:nvPr/>
        </p:nvSpPr>
        <p:spPr>
          <a:xfrm>
            <a:off x="9107819" y="4898874"/>
            <a:ext cx="349673" cy="335103"/>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39" name="KSO_Shape"/>
          <p:cNvSpPr/>
          <p:nvPr/>
        </p:nvSpPr>
        <p:spPr>
          <a:xfrm>
            <a:off x="9128127" y="2177766"/>
            <a:ext cx="326362" cy="349674"/>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rgbClr val="E70012"/>
          </a:solidFill>
          <a:ln>
            <a:solidFill>
              <a:srgbClr val="C00000"/>
            </a:solidFill>
          </a:ln>
        </p:spPr>
        <p:txBody>
          <a:bodyPr anchor="ctr">
            <a:scene3d>
              <a:camera prst="orthographicFront"/>
              <a:lightRig rig="threePt" dir="t"/>
            </a:scene3d>
            <a:sp3d contourW="12700">
              <a:contourClr>
                <a:srgbClr val="FFFFFF"/>
              </a:contourClr>
            </a:sp3d>
          </a:bodyPr>
          <a:p>
            <a:pPr algn="ctr"/>
            <a:endParaRPr lang="zh-CN" altLang="en-US">
              <a:solidFill>
                <a:schemeClr val="bg1">
                  <a:lumMod val="75000"/>
                </a:schemeClr>
              </a:solidFill>
            </a:endParaRPr>
          </a:p>
        </p:txBody>
      </p:sp>
      <p:sp>
        <p:nvSpPr>
          <p:cNvPr id="40" name="稻壳儿春秋广告/盗版必究        原创来源：http://chn.docer.com/works?userid=199329941#!/work_time"/>
          <p:cNvSpPr txBox="1"/>
          <p:nvPr/>
        </p:nvSpPr>
        <p:spPr>
          <a:xfrm>
            <a:off x="2944270" y="6028845"/>
            <a:ext cx="4809079" cy="633187"/>
          </a:xfrm>
          <a:prstGeom prst="rect">
            <a:avLst/>
          </a:prstGeom>
          <a:noFill/>
        </p:spPr>
        <p:txBody>
          <a:bodyPr wrap="square" rtlCol="0">
            <a:spAutoFit/>
          </a:bodyPr>
          <a:p>
            <a:pPr lvl="0" algn="r">
              <a:lnSpc>
                <a:spcPct val="120000"/>
              </a:lnSpc>
            </a:pPr>
            <a:r>
              <a:rPr lang="en-US" altLang="zh-CN"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THANK YOU </a:t>
            </a:r>
            <a:endParaRPr lang="en-US" altLang="zh-CN" sz="3200" b="1"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1" name="椭圆 1"/>
          <p:cNvSpPr/>
          <p:nvPr/>
        </p:nvSpPr>
        <p:spPr>
          <a:xfrm>
            <a:off x="755392" y="2432181"/>
            <a:ext cx="2560320" cy="2560320"/>
          </a:xfrm>
          <a:prstGeom prst="ellips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Text Box 41"/>
          <p:cNvSpPr txBox="1"/>
          <p:nvPr/>
        </p:nvSpPr>
        <p:spPr>
          <a:xfrm>
            <a:off x="755650" y="3352165"/>
            <a:ext cx="2560955" cy="645160"/>
          </a:xfrm>
          <a:prstGeom prst="rect">
            <a:avLst/>
          </a:prstGeom>
          <a:noFill/>
        </p:spPr>
        <p:txBody>
          <a:bodyPr wrap="square" rtlCol="0">
            <a:spAutoFit/>
          </a:bodyPr>
          <a:p>
            <a:pPr algn="ctr"/>
            <a:r>
              <a:rPr lang="en-US" altLang="zh-CN" sz="36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SKY NET</a:t>
            </a:r>
            <a:endParaRPr lang="en-US" altLang="zh-CN" sz="36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n-ea"/>
              </a:rPr>
              <a:t>Agenda</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lgn="l">
              <a:buClrTx/>
              <a:buSzTx/>
              <a:buFont typeface="Wingdings" panose="05000000000000000000" charset="0"/>
              <a:buChar char="§"/>
            </a:pPr>
            <a:r>
              <a:rPr sz="240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n-ea"/>
              </a:rPr>
              <a:t>Design Concept</a:t>
            </a:r>
            <a:endParaRPr sz="240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Second-Generation System Design and Architecture</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indent="0" algn="l">
              <a:buClrTx/>
              <a:buSzTx/>
              <a:buFont typeface="Wingdings" panose="05000000000000000000" charset="0"/>
              <a:buNone/>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rPr>
              <a:t>The Issue of Prompt Engineering in Language Models</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rPr>
              <a:t>Future Work</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5019040"/>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rPr>
              <a:t>Enigma </a:t>
            </a:r>
            <a:r>
              <a:rPr lang="en-US" sz="1600" b="1">
                <a:latin typeface="Microsoft YaHei" panose="020B0503020204020204" pitchFamily="34" charset="-122"/>
                <a:ea typeface="Microsoft YaHei" panose="020B0503020204020204" pitchFamily="34" charset="-122"/>
                <a:cs typeface="Arial" panose="020B0604020202020204" pitchFamily="34" charset="0"/>
              </a:rPr>
              <a:t>M</a:t>
            </a:r>
            <a:r>
              <a:rPr sz="1600" b="1">
                <a:latin typeface="Microsoft YaHei" panose="020B0503020204020204" pitchFamily="34" charset="-122"/>
                <a:ea typeface="Microsoft YaHei" panose="020B0503020204020204" pitchFamily="34" charset="-122"/>
                <a:cs typeface="Arial" panose="020B0604020202020204" pitchFamily="34" charset="0"/>
              </a:rPr>
              <a:t>achine </a:t>
            </a:r>
            <a:r>
              <a:rPr lang="en-US" sz="1600" b="1">
                <a:latin typeface="Microsoft YaHei" panose="020B0503020204020204" pitchFamily="34" charset="-122"/>
                <a:ea typeface="Microsoft YaHei" panose="020B0503020204020204" pitchFamily="34" charset="-122"/>
                <a:cs typeface="Arial" panose="020B0604020202020204" pitchFamily="34" charset="0"/>
              </a:rPr>
              <a:t>H</a:t>
            </a:r>
            <a:r>
              <a:rPr sz="1600" b="1">
                <a:latin typeface="Microsoft YaHei" panose="020B0503020204020204" pitchFamily="34" charset="-122"/>
                <a:ea typeface="Microsoft YaHei" panose="020B0503020204020204" pitchFamily="34" charset="-122"/>
                <a:cs typeface="Arial" panose="020B0604020202020204" pitchFamily="34" charset="0"/>
              </a:rPr>
              <a:t>ack</a:t>
            </a:r>
            <a:endParaRPr sz="1600" b="1">
              <a:latin typeface="Microsoft YaHei" panose="020B0503020204020204" pitchFamily="34" charset="-122"/>
              <a:ea typeface="Microsoft YaHei" panose="020B0503020204020204" pitchFamily="34" charset="-122"/>
              <a:cs typeface="Arial" panose="020B0604020202020204" pitchFamily="34" charset="0"/>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During World War II, Germany designed the Enigma machine, a type of information encryption that can be changed, with the initial settings updated every day, and has 1.5×10^20 possibilities. In order to decipher the code, the British organized a team of thousands of people hoping to crack the code, but it was impossible.</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But Turing said that</a:t>
            </a:r>
            <a:r>
              <a:rPr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 </a:t>
            </a:r>
            <a:r>
              <a:rPr lang="en-US"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a:t>
            </a:r>
            <a:r>
              <a:rPr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Humans can never defeat machine</a:t>
            </a:r>
            <a:r>
              <a:rPr lang="zh-CN"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a:t>
            </a:r>
            <a:r>
              <a:rPr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only machine can defeat machine.</a:t>
            </a:r>
            <a:r>
              <a:rPr lang="en-US"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a:t>
            </a:r>
            <a:r>
              <a:rPr sz="1600">
                <a:latin typeface="Microsoft YaHei" panose="020B0503020204020204" pitchFamily="34" charset="-122"/>
                <a:ea typeface="Microsoft YaHei" panose="020B0503020204020204" pitchFamily="34" charset="-122"/>
                <a:cs typeface="Arial" panose="020B0604020202020204" pitchFamily="34" charset="0"/>
                <a:sym typeface="+mn-ea"/>
              </a:rPr>
              <a:t> </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So Turing designed a </a:t>
            </a:r>
            <a:r>
              <a:rPr sz="1600">
                <a:latin typeface="Microsoft YaHei" panose="020B0503020204020204" pitchFamily="34" charset="-122"/>
                <a:ea typeface="Microsoft YaHei" panose="020B0503020204020204" pitchFamily="34" charset="-122"/>
                <a:cs typeface="Arial" panose="020B0604020202020204" pitchFamily="34" charset="0"/>
                <a:sym typeface="+mn-ea"/>
              </a:rPr>
              <a:t>machine</a:t>
            </a:r>
            <a:r>
              <a:rPr sz="1600">
                <a:latin typeface="Microsoft YaHei" panose="020B0503020204020204" pitchFamily="34" charset="-122"/>
                <a:ea typeface="Microsoft YaHei" panose="020B0503020204020204" pitchFamily="34" charset="-122"/>
                <a:cs typeface="Arial" panose="020B0604020202020204" pitchFamily="34" charset="0"/>
                <a:sym typeface="+mn-ea"/>
              </a:rPr>
              <a:t> called "Bomb", which only takes a few hours to crack the possibility that humans cannot crack.</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https://www.youtube.com/watch?v=oriSxpi5VB0</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https://www.youtube.com/shorts/i2_BvGqYIYc</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
        <p:nvSpPr>
          <p:cNvPr id="34" name="Text Box 33"/>
          <p:cNvSpPr txBox="1"/>
          <p:nvPr/>
        </p:nvSpPr>
        <p:spPr>
          <a:xfrm>
            <a:off x="3585845" y="5337810"/>
            <a:ext cx="7170420" cy="441325"/>
          </a:xfrm>
          <a:prstGeom prst="rect">
            <a:avLst/>
          </a:prstGeom>
          <a:noFill/>
        </p:spPr>
        <p:txBody>
          <a:bodyPr wrap="square" rtlCol="0">
            <a:noAutofit/>
          </a:bodyPr>
          <a:p>
            <a:endParaRPr lang="en-US" sz="1000" b="1"/>
          </a:p>
        </p:txBody>
      </p:sp>
      <p:pic>
        <p:nvPicPr>
          <p:cNvPr id="2" name="Picture 1"/>
          <p:cNvPicPr>
            <a:picLocks noChangeAspect="1"/>
          </p:cNvPicPr>
          <p:nvPr/>
        </p:nvPicPr>
        <p:blipFill>
          <a:blip r:embed="rId2"/>
          <a:stretch>
            <a:fillRect/>
          </a:stretch>
        </p:blipFill>
        <p:spPr>
          <a:xfrm>
            <a:off x="7304405" y="3564890"/>
            <a:ext cx="4116705" cy="2551430"/>
          </a:xfrm>
          <a:prstGeom prst="rect">
            <a:avLst/>
          </a:prstGeom>
        </p:spPr>
      </p:pic>
      <p:sp>
        <p:nvSpPr>
          <p:cNvPr id="4" name="Text Box 3"/>
          <p:cNvSpPr txBox="1"/>
          <p:nvPr/>
        </p:nvSpPr>
        <p:spPr>
          <a:xfrm>
            <a:off x="7865110" y="5748020"/>
            <a:ext cx="4064000" cy="368300"/>
          </a:xfrm>
          <a:prstGeom prst="rect">
            <a:avLst/>
          </a:prstGeom>
          <a:noFill/>
        </p:spPr>
        <p:txBody>
          <a:bodyPr wrap="square" rtlCol="0">
            <a:spAutoFit/>
          </a:bodyPr>
          <a:p>
            <a:r>
              <a:rPr lang="en-US">
                <a:solidFill>
                  <a:schemeClr val="bg1"/>
                </a:solidFill>
              </a:rPr>
              <a:t>Alan Turing-the father of AI</a:t>
            </a:r>
            <a:endParaRPr lang="en-US">
              <a:solidFill>
                <a:schemeClr val="bg1"/>
              </a:solidFill>
            </a:endParaRPr>
          </a:p>
        </p:txBody>
      </p:sp>
      <p:pic>
        <p:nvPicPr>
          <p:cNvPr id="6" name="Picture 5"/>
          <p:cNvPicPr>
            <a:picLocks noChangeAspect="1"/>
          </p:cNvPicPr>
          <p:nvPr/>
        </p:nvPicPr>
        <p:blipFill>
          <a:blip r:embed="rId3"/>
          <a:stretch>
            <a:fillRect/>
          </a:stretch>
        </p:blipFill>
        <p:spPr>
          <a:xfrm>
            <a:off x="1283970" y="3564890"/>
            <a:ext cx="3993515" cy="2490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1336675"/>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sym typeface="+mn-ea"/>
              </a:rPr>
              <a:t>Humans can never defeat machines，</a:t>
            </a:r>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O</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nly machine can defeat machine.</a:t>
            </a:r>
            <a:endParaRPr sz="160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Current robotics pipelines require a specialized engineer in the loop to write code to improve the process. Our</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goal with ChatGPT is to have a (potentially non-technical) user on the loop, interacting with the language model through</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sz="1600">
                <a:latin typeface="Microsoft YaHei" panose="020B0503020204020204" pitchFamily="34" charset="-122"/>
                <a:ea typeface="Microsoft YaHei" panose="020B0503020204020204" pitchFamily="34" charset="-122"/>
                <a:cs typeface="Arial" panose="020B0604020202020204" pitchFamily="34" charset="0"/>
                <a:sym typeface="+mn-ea"/>
              </a:rPr>
              <a:t>high-level language commands, and able to seamlessly deploy various platforms and tasks.</a:t>
            </a:r>
            <a:endParaRPr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pic>
        <p:nvPicPr>
          <p:cNvPr id="22" name="Picture 21"/>
          <p:cNvPicPr>
            <a:picLocks noChangeAspect="1"/>
          </p:cNvPicPr>
          <p:nvPr/>
        </p:nvPicPr>
        <p:blipFill>
          <a:blip r:embed="rId2"/>
          <a:stretch>
            <a:fillRect/>
          </a:stretch>
        </p:blipFill>
        <p:spPr>
          <a:xfrm>
            <a:off x="6100445" y="3759200"/>
            <a:ext cx="94615" cy="495300"/>
          </a:xfrm>
          <a:prstGeom prst="rect">
            <a:avLst/>
          </a:prstGeom>
        </p:spPr>
      </p:pic>
      <p:sp>
        <p:nvSpPr>
          <p:cNvPr id="34" name="Text Box 33"/>
          <p:cNvSpPr txBox="1"/>
          <p:nvPr/>
        </p:nvSpPr>
        <p:spPr>
          <a:xfrm>
            <a:off x="3585845" y="5337810"/>
            <a:ext cx="7170420" cy="441325"/>
          </a:xfrm>
          <a:prstGeom prst="rect">
            <a:avLst/>
          </a:prstGeom>
          <a:noFill/>
        </p:spPr>
        <p:txBody>
          <a:bodyPr wrap="square" rtlCol="0">
            <a:noAutofit/>
          </a:bodyPr>
          <a:p>
            <a:endParaRPr lang="en-US" sz="1000" b="1"/>
          </a:p>
        </p:txBody>
      </p:sp>
      <p:pic>
        <p:nvPicPr>
          <p:cNvPr id="15" name="Picture 14"/>
          <p:cNvPicPr>
            <a:picLocks noChangeAspect="1"/>
          </p:cNvPicPr>
          <p:nvPr/>
        </p:nvPicPr>
        <p:blipFill>
          <a:blip r:embed="rId3"/>
          <a:srcRect b="22134"/>
          <a:stretch>
            <a:fillRect/>
          </a:stretch>
        </p:blipFill>
        <p:spPr>
          <a:xfrm>
            <a:off x="1388745" y="2197100"/>
            <a:ext cx="9185275" cy="2945765"/>
          </a:xfrm>
          <a:prstGeom prst="rect">
            <a:avLst/>
          </a:prstGeom>
        </p:spPr>
      </p:pic>
      <p:sp>
        <p:nvSpPr>
          <p:cNvPr id="53" name="Text Box 52"/>
          <p:cNvSpPr txBox="1"/>
          <p:nvPr/>
        </p:nvSpPr>
        <p:spPr>
          <a:xfrm>
            <a:off x="2152650" y="6262370"/>
            <a:ext cx="10039350" cy="460375"/>
          </a:xfrm>
          <a:prstGeom prst="rect">
            <a:avLst/>
          </a:prstGeom>
          <a:noFill/>
        </p:spPr>
        <p:txBody>
          <a:bodyPr wrap="square" rtlCol="0">
            <a:spAutoFit/>
          </a:bodyPr>
          <a:p>
            <a:r>
              <a:rPr lang="en-US" sz="1200" b="1">
                <a:sym typeface="+mn-ea"/>
              </a:rPr>
              <a:t>S. H. Vemprala, R. Bonatti, A. Bucker, and A. Kapoor, "ChatGPT for Robotics: Design Principles and Model Abilities," IEEE Access, vol. 12, pp. 1–10, 2024.</a:t>
            </a:r>
            <a:endParaRPr lang="en-US" sz="1200" b="1">
              <a:sym typeface="+mn-ea"/>
            </a:endParaRPr>
          </a:p>
        </p:txBody>
      </p:sp>
      <p:sp>
        <p:nvSpPr>
          <p:cNvPr id="54" name="Text Box 53"/>
          <p:cNvSpPr txBox="1"/>
          <p:nvPr/>
        </p:nvSpPr>
        <p:spPr>
          <a:xfrm flipH="1">
            <a:off x="3113405" y="5142865"/>
            <a:ext cx="5552440" cy="399415"/>
          </a:xfrm>
          <a:prstGeom prst="rect">
            <a:avLst/>
          </a:prstGeom>
          <a:noFill/>
        </p:spPr>
        <p:txBody>
          <a:bodyPr wrap="square" rtlCol="0">
            <a:noAutofit/>
          </a:bodyPr>
          <a:p>
            <a:r>
              <a:rPr lang="en-US" sz="1400" b="1">
                <a:sym typeface="+mn-ea"/>
              </a:rPr>
              <a:t>Traditional control methods and large language model robots</a:t>
            </a:r>
            <a:endParaRPr lang="en-US" sz="1400" b="1">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0" y="1036320"/>
            <a:ext cx="12192000" cy="2637155"/>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sym typeface="+mn-ea"/>
              </a:rPr>
              <a:t>Advantages of </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ChatGPT Robot</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1.Text Understanding:</a:t>
            </a:r>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ChatGPT robots can understand complex instructions and different languages.</a:t>
            </a:r>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2.Text Memory:</a:t>
            </a:r>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ChatGPT robots can remember and recall past conversations or instructions.</a:t>
            </a:r>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3.Function Expansion:</a:t>
            </a:r>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a:p>
            <a:r>
              <a:rPr lang="en-US" sz="1600">
                <a:latin typeface="Microsoft YaHei" panose="020B0503020204020204" pitchFamily="34" charset="-122"/>
                <a:ea typeface="Microsoft YaHei" panose="020B0503020204020204" pitchFamily="34" charset="-122"/>
                <a:cs typeface="Arial" panose="020B0604020202020204" pitchFamily="34" charset="0"/>
                <a:sym typeface="+mn-ea"/>
              </a:rPr>
              <a:t>The robot can add new functions just by changing the prompts.</a:t>
            </a:r>
            <a:endParaRPr lang="en-US" sz="1600">
              <a:latin typeface="Microsoft YaHei" panose="020B0503020204020204" pitchFamily="34" charset="-122"/>
              <a:ea typeface="Microsoft YaHei" panose="020B0503020204020204" pitchFamily="34" charset="-122"/>
              <a:cs typeface="Arial" panose="020B0604020202020204" pitchFamily="34" charset="0"/>
              <a:sym typeface="+mn-ea"/>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pic>
        <p:nvPicPr>
          <p:cNvPr id="22" name="Picture 21"/>
          <p:cNvPicPr>
            <a:picLocks noChangeAspect="1"/>
          </p:cNvPicPr>
          <p:nvPr/>
        </p:nvPicPr>
        <p:blipFill>
          <a:blip r:embed="rId2"/>
          <a:stretch>
            <a:fillRect/>
          </a:stretch>
        </p:blipFill>
        <p:spPr>
          <a:xfrm>
            <a:off x="6100445" y="3759200"/>
            <a:ext cx="94615" cy="495300"/>
          </a:xfrm>
          <a:prstGeom prst="rect">
            <a:avLst/>
          </a:prstGeom>
        </p:spPr>
      </p:pic>
      <p:sp>
        <p:nvSpPr>
          <p:cNvPr id="34" name="Text Box 33"/>
          <p:cNvSpPr txBox="1"/>
          <p:nvPr/>
        </p:nvSpPr>
        <p:spPr>
          <a:xfrm>
            <a:off x="3585845" y="5337810"/>
            <a:ext cx="7170420" cy="441325"/>
          </a:xfrm>
          <a:prstGeom prst="rect">
            <a:avLst/>
          </a:prstGeom>
          <a:noFill/>
        </p:spPr>
        <p:txBody>
          <a:bodyPr wrap="square" rtlCol="0">
            <a:noAutofit/>
          </a:bodyPr>
          <a:p>
            <a:endParaRPr lang="en-US" sz="1000" b="1"/>
          </a:p>
        </p:txBody>
      </p:sp>
      <p:sp>
        <p:nvSpPr>
          <p:cNvPr id="53" name="Text Box 52"/>
          <p:cNvSpPr txBox="1"/>
          <p:nvPr/>
        </p:nvSpPr>
        <p:spPr>
          <a:xfrm>
            <a:off x="2152650" y="6262370"/>
            <a:ext cx="10039350" cy="460375"/>
          </a:xfrm>
          <a:prstGeom prst="rect">
            <a:avLst/>
          </a:prstGeom>
          <a:noFill/>
        </p:spPr>
        <p:txBody>
          <a:bodyPr wrap="square" rtlCol="0">
            <a:spAutoFit/>
          </a:bodyPr>
          <a:p>
            <a:r>
              <a:rPr lang="en-US" sz="1200" b="1">
                <a:sym typeface="+mn-ea"/>
              </a:rPr>
              <a:t>S. H. Vemprala, R. Bonatti, A. Bucker, and A. Kapoor, "ChatGPT for Robotics: Design Principles and Model Abilities," IEEE Access, vol. 12, pp. 1–10, 2024.</a:t>
            </a:r>
            <a:endParaRPr lang="en-US" sz="1200" b="1">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buClrTx/>
              <a:buSzTx/>
              <a:buFontTx/>
            </a:pP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n-ea"/>
              </a:rPr>
              <a:t>Agenda</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1905" y="1036955"/>
            <a:ext cx="12192000" cy="4991735"/>
          </a:xfrm>
          <a:prstGeom prst="rect">
            <a:avLst/>
          </a:prstGeom>
          <a:noFill/>
        </p:spPr>
        <p:txBody>
          <a:bodyPr wrap="square" rtlCol="0">
            <a:noAutofit/>
          </a:bodyPr>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Design Concept</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n-ea"/>
              </a:rPr>
              <a:t>Second-Generation System Design and Architecture</a:t>
            </a:r>
            <a:endParaRPr sz="2400">
              <a:solidFill>
                <a:schemeClr val="tx1"/>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indent="0" algn="l">
              <a:buClrTx/>
              <a:buSzTx/>
              <a:buFont typeface="Wingdings" panose="05000000000000000000" charset="0"/>
              <a:buNone/>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rPr>
              <a:t>The Issue of Prompt Engineering in Language Models</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lgn="l">
              <a:buClrTx/>
              <a:buSzTx/>
              <a:buFont typeface="Wingdings" panose="05000000000000000000" charset="0"/>
              <a:buChar char="§"/>
            </a:pPr>
            <a:r>
              <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rPr>
              <a:t>Future Work</a:t>
            </a: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marL="285750" indent="-285750">
              <a:buFont typeface="Wingdings" panose="05000000000000000000" charset="0"/>
              <a:buChar char="§"/>
            </a:pPr>
            <a:endParaRPr sz="24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marL="285750" indent="-285750">
              <a:buFont typeface="Wingdings" panose="05000000000000000000" charset="0"/>
              <a:buChar char="§"/>
            </a:pPr>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a:p>
            <a:endParaRPr sz="1600">
              <a:solidFill>
                <a:schemeClr val="bg1">
                  <a:lumMod val="7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Text Box 10"/>
          <p:cNvSpPr txBox="1"/>
          <p:nvPr/>
        </p:nvSpPr>
        <p:spPr>
          <a:xfrm>
            <a:off x="-1905" y="5954395"/>
            <a:ext cx="11777980" cy="368300"/>
          </a:xfrm>
          <a:prstGeom prst="rect">
            <a:avLst/>
          </a:prstGeom>
          <a:noFill/>
        </p:spPr>
        <p:txBody>
          <a:bodyPr wrap="square" rtlCol="0">
            <a:spAutoFit/>
          </a:bodyPr>
          <a:p>
            <a:r>
              <a:rPr lang="en-US" b="1"/>
              <a:t>                                                                                                                            </a:t>
            </a:r>
            <a:endParaRPr 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Plan---SKY NET Ⅲ</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016250"/>
            <a:ext cx="381000" cy="381000"/>
          </a:xfrm>
          <a:prstGeom prst="rect">
            <a:avLst/>
          </a:prstGeom>
          <a:noFill/>
          <a:ln w="9525">
            <a:noFill/>
          </a:ln>
        </p:spPr>
      </p:pic>
      <p:sp>
        <p:nvSpPr>
          <p:cNvPr id="11" name="Rectangles 10"/>
          <p:cNvSpPr/>
          <p:nvPr/>
        </p:nvSpPr>
        <p:spPr>
          <a:xfrm>
            <a:off x="5869305" y="753745"/>
            <a:ext cx="466090" cy="21209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3" name="Rectangles 12"/>
          <p:cNvSpPr/>
          <p:nvPr/>
        </p:nvSpPr>
        <p:spPr>
          <a:xfrm>
            <a:off x="5466715" y="1161415"/>
            <a:ext cx="128016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5" name="Rectangles 14"/>
          <p:cNvSpPr/>
          <p:nvPr/>
        </p:nvSpPr>
        <p:spPr>
          <a:xfrm>
            <a:off x="6360795" y="1833880"/>
            <a:ext cx="1628775"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solidFill>
                <a:schemeClr val="tx1"/>
              </a:solidFill>
            </a:endParaRPr>
          </a:p>
        </p:txBody>
      </p:sp>
      <p:sp>
        <p:nvSpPr>
          <p:cNvPr id="31" name="Down Arrow 30"/>
          <p:cNvSpPr/>
          <p:nvPr/>
        </p:nvSpPr>
        <p:spPr>
          <a:xfrm>
            <a:off x="6069330" y="980440"/>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2" name="Down Arrow 31"/>
          <p:cNvSpPr/>
          <p:nvPr/>
        </p:nvSpPr>
        <p:spPr>
          <a:xfrm>
            <a:off x="6572250" y="1443990"/>
            <a:ext cx="76200" cy="34734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3" name="Down Arrow 32"/>
          <p:cNvSpPr/>
          <p:nvPr/>
        </p:nvSpPr>
        <p:spPr>
          <a:xfrm>
            <a:off x="6951980" y="2119630"/>
            <a:ext cx="76200" cy="28765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5" name="Down Arrow 34"/>
          <p:cNvSpPr/>
          <p:nvPr/>
        </p:nvSpPr>
        <p:spPr>
          <a:xfrm>
            <a:off x="6063615" y="2914650"/>
            <a:ext cx="76200" cy="34798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39" name="Text Box 38"/>
          <p:cNvSpPr txBox="1"/>
          <p:nvPr/>
        </p:nvSpPr>
        <p:spPr>
          <a:xfrm>
            <a:off x="5696585" y="722630"/>
            <a:ext cx="789305" cy="210820"/>
          </a:xfrm>
          <a:prstGeom prst="rect">
            <a:avLst/>
          </a:prstGeom>
          <a:noFill/>
        </p:spPr>
        <p:txBody>
          <a:bodyPr wrap="square" rtlCol="0">
            <a:noAutofit/>
          </a:bodyPr>
          <a:p>
            <a:pPr algn="ctr"/>
            <a:r>
              <a:rPr lang="en-US" sz="1200" b="1"/>
              <a:t> Start</a:t>
            </a:r>
            <a:endParaRPr lang="en-US" sz="1200" b="1"/>
          </a:p>
        </p:txBody>
      </p:sp>
      <p:sp>
        <p:nvSpPr>
          <p:cNvPr id="40" name="Text Box 39"/>
          <p:cNvSpPr txBox="1"/>
          <p:nvPr/>
        </p:nvSpPr>
        <p:spPr>
          <a:xfrm>
            <a:off x="5374005" y="1162685"/>
            <a:ext cx="1475105" cy="259080"/>
          </a:xfrm>
          <a:prstGeom prst="rect">
            <a:avLst/>
          </a:prstGeom>
          <a:noFill/>
        </p:spPr>
        <p:txBody>
          <a:bodyPr wrap="square" rtlCol="0">
            <a:noAutofit/>
          </a:bodyPr>
          <a:p>
            <a:pPr algn="ctr"/>
            <a:r>
              <a:rPr lang="en-US" sz="1200" b="1"/>
              <a:t> </a:t>
            </a:r>
            <a:r>
              <a:rPr lang="en-US" sz="1200" b="1"/>
              <a:t>Define variables</a:t>
            </a:r>
            <a:endParaRPr lang="en-US" sz="1200" b="1"/>
          </a:p>
        </p:txBody>
      </p:sp>
      <p:sp>
        <p:nvSpPr>
          <p:cNvPr id="41" name="Text Box 40"/>
          <p:cNvSpPr txBox="1"/>
          <p:nvPr/>
        </p:nvSpPr>
        <p:spPr>
          <a:xfrm>
            <a:off x="6220460" y="1833880"/>
            <a:ext cx="1851660" cy="259080"/>
          </a:xfrm>
          <a:prstGeom prst="rect">
            <a:avLst/>
          </a:prstGeom>
          <a:noFill/>
        </p:spPr>
        <p:txBody>
          <a:bodyPr wrap="square" rtlCol="0">
            <a:noAutofit/>
          </a:bodyPr>
          <a:p>
            <a:pPr algn="ctr"/>
            <a:r>
              <a:rPr lang="en-US" sz="1200" b="1">
                <a:solidFill>
                  <a:schemeClr val="tx1"/>
                </a:solidFill>
              </a:rPr>
              <a:t> Google Speech to Text</a:t>
            </a:r>
            <a:endParaRPr lang="en-US" sz="1200" b="1">
              <a:solidFill>
                <a:schemeClr val="tx1"/>
              </a:solidFill>
            </a:endParaRPr>
          </a:p>
        </p:txBody>
      </p:sp>
      <p:sp>
        <p:nvSpPr>
          <p:cNvPr id="43" name="Text Box 42"/>
          <p:cNvSpPr txBox="1"/>
          <p:nvPr/>
        </p:nvSpPr>
        <p:spPr>
          <a:xfrm>
            <a:off x="4796790" y="2433955"/>
            <a:ext cx="2552065" cy="443230"/>
          </a:xfrm>
          <a:prstGeom prst="rect">
            <a:avLst/>
          </a:prstGeom>
          <a:noFill/>
        </p:spPr>
        <p:txBody>
          <a:bodyPr wrap="square" rtlCol="0">
            <a:noAutofit/>
          </a:bodyPr>
          <a:p>
            <a:pPr algn="ctr"/>
            <a:r>
              <a:rPr lang="en-US" sz="1200" b="1">
                <a:solidFill>
                  <a:schemeClr val="tx1"/>
                </a:solidFill>
              </a:rPr>
              <a:t>  GPT understands sentences and gives instructions</a:t>
            </a:r>
            <a:endParaRPr lang="en-US" sz="1200" b="1">
              <a:solidFill>
                <a:schemeClr val="tx1"/>
              </a:solidFill>
            </a:endParaRPr>
          </a:p>
        </p:txBody>
      </p:sp>
      <p:sp>
        <p:nvSpPr>
          <p:cNvPr id="49" name="Text Box 48"/>
          <p:cNvSpPr txBox="1"/>
          <p:nvPr/>
        </p:nvSpPr>
        <p:spPr>
          <a:xfrm>
            <a:off x="5748020" y="4621530"/>
            <a:ext cx="1590675" cy="904240"/>
          </a:xfrm>
          <a:prstGeom prst="rect">
            <a:avLst/>
          </a:prstGeom>
          <a:noFill/>
        </p:spPr>
        <p:txBody>
          <a:bodyPr wrap="square" rtlCol="0">
            <a:noAutofit/>
          </a:bodyPr>
          <a:p>
            <a:pPr algn="l"/>
            <a:r>
              <a:rPr lang="en-US" sz="5400"/>
              <a:t>... </a:t>
            </a:r>
            <a:endParaRPr lang="en-US" sz="5400"/>
          </a:p>
        </p:txBody>
      </p:sp>
      <p:sp>
        <p:nvSpPr>
          <p:cNvPr id="2" name="Rectangles 1"/>
          <p:cNvSpPr/>
          <p:nvPr/>
        </p:nvSpPr>
        <p:spPr>
          <a:xfrm>
            <a:off x="4959350" y="2437130"/>
            <a:ext cx="2296795" cy="44323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9" name="Text Box 28"/>
          <p:cNvSpPr txBox="1"/>
          <p:nvPr/>
        </p:nvSpPr>
        <p:spPr>
          <a:xfrm>
            <a:off x="7871460" y="2458720"/>
            <a:ext cx="1428115" cy="460375"/>
          </a:xfrm>
          <a:prstGeom prst="rect">
            <a:avLst/>
          </a:prstGeom>
          <a:noFill/>
        </p:spPr>
        <p:txBody>
          <a:bodyPr wrap="square" rtlCol="0">
            <a:spAutoFit/>
          </a:bodyPr>
          <a:p>
            <a:pPr algn="ctr"/>
            <a:r>
              <a:rPr lang="en-US" sz="1200" b="1">
                <a:solidFill>
                  <a:schemeClr val="tx1"/>
                </a:solidFill>
                <a:sym typeface="+mn-ea"/>
              </a:rPr>
              <a:t> Recognition failed</a:t>
            </a:r>
            <a:endParaRPr lang="en-US" sz="1200" b="1">
              <a:solidFill>
                <a:schemeClr val="tx1"/>
              </a:solidFill>
              <a:sym typeface="+mn-ea"/>
            </a:endParaRPr>
          </a:p>
        </p:txBody>
      </p:sp>
      <p:sp>
        <p:nvSpPr>
          <p:cNvPr id="62" name="Text Box 61"/>
          <p:cNvSpPr txBox="1"/>
          <p:nvPr/>
        </p:nvSpPr>
        <p:spPr>
          <a:xfrm>
            <a:off x="295275" y="5043805"/>
            <a:ext cx="1694180" cy="508000"/>
          </a:xfrm>
          <a:prstGeom prst="rect">
            <a:avLst/>
          </a:prstGeom>
          <a:noFill/>
        </p:spPr>
        <p:txBody>
          <a:bodyPr wrap="square" rtlCol="0">
            <a:noAutofit/>
          </a:bodyPr>
          <a:p>
            <a:pPr algn="ctr"/>
            <a:r>
              <a:rPr sz="1200" b="1">
                <a:sym typeface="+mn-ea"/>
              </a:rPr>
              <a:t>Action Library</a:t>
            </a:r>
            <a:r>
              <a:rPr lang="en-US" sz="1200" b="1">
                <a:sym typeface="+mn-ea"/>
              </a:rPr>
              <a:t> 1</a:t>
            </a:r>
            <a:endParaRPr lang="en-US" sz="1200" b="1">
              <a:sym typeface="+mn-ea"/>
            </a:endParaRPr>
          </a:p>
          <a:p>
            <a:pPr algn="ctr"/>
            <a:r>
              <a:rPr lang="en-US" sz="1200" b="1">
                <a:sym typeface="+mn-ea"/>
              </a:rPr>
              <a:t> nod </a:t>
            </a:r>
            <a:r>
              <a:rPr lang="en-US" sz="1200" b="1">
                <a:sym typeface="+mn-ea"/>
              </a:rPr>
              <a:t>head</a:t>
            </a:r>
            <a:endParaRPr lang="en-US" sz="1200" b="1">
              <a:sym typeface="+mn-ea"/>
            </a:endParaRPr>
          </a:p>
        </p:txBody>
      </p:sp>
      <p:sp>
        <p:nvSpPr>
          <p:cNvPr id="4" name="Text Box 3"/>
          <p:cNvSpPr txBox="1"/>
          <p:nvPr/>
        </p:nvSpPr>
        <p:spPr>
          <a:xfrm>
            <a:off x="6139180" y="2948305"/>
            <a:ext cx="1480820" cy="281940"/>
          </a:xfrm>
          <a:prstGeom prst="rect">
            <a:avLst/>
          </a:prstGeom>
          <a:noFill/>
        </p:spPr>
        <p:txBody>
          <a:bodyPr wrap="square" rtlCol="0">
            <a:noAutofit/>
          </a:bodyPr>
          <a:p>
            <a:pPr algn="ctr"/>
            <a:r>
              <a:rPr lang="en-US" sz="1200" b="1">
                <a:solidFill>
                  <a:schemeClr val="tx1"/>
                </a:solidFill>
              </a:rPr>
              <a:t>JSON command</a:t>
            </a:r>
            <a:endParaRPr lang="en-US" sz="1200" b="1">
              <a:solidFill>
                <a:schemeClr val="tx1"/>
              </a:solidFill>
            </a:endParaRPr>
          </a:p>
        </p:txBody>
      </p:sp>
      <p:sp>
        <p:nvSpPr>
          <p:cNvPr id="6" name="Rectangles 5"/>
          <p:cNvSpPr/>
          <p:nvPr/>
        </p:nvSpPr>
        <p:spPr>
          <a:xfrm>
            <a:off x="4239895" y="1827530"/>
            <a:ext cx="162941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4024630" y="1819275"/>
            <a:ext cx="2061845" cy="259080"/>
          </a:xfrm>
          <a:prstGeom prst="rect">
            <a:avLst/>
          </a:prstGeom>
          <a:noFill/>
        </p:spPr>
        <p:txBody>
          <a:bodyPr wrap="square" rtlCol="0">
            <a:noAutofit/>
          </a:bodyPr>
          <a:p>
            <a:pPr algn="ctr"/>
            <a:r>
              <a:rPr lang="en-US" sz="1200" b="1"/>
              <a:t>Direct input commands</a:t>
            </a:r>
            <a:endParaRPr lang="en-US" sz="1200" b="1"/>
          </a:p>
        </p:txBody>
      </p:sp>
      <p:sp>
        <p:nvSpPr>
          <p:cNvPr id="19" name="Down Arrow 18"/>
          <p:cNvSpPr/>
          <p:nvPr/>
        </p:nvSpPr>
        <p:spPr>
          <a:xfrm>
            <a:off x="5578475" y="1443990"/>
            <a:ext cx="76200" cy="34671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0" name="Down Arrow 19"/>
          <p:cNvSpPr/>
          <p:nvPr/>
        </p:nvSpPr>
        <p:spPr>
          <a:xfrm>
            <a:off x="5234305" y="2119630"/>
            <a:ext cx="76200" cy="29400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cxnSp>
        <p:nvCxnSpPr>
          <p:cNvPr id="24" name="Straight Connector 23"/>
          <p:cNvCxnSpPr/>
          <p:nvPr/>
        </p:nvCxnSpPr>
        <p:spPr>
          <a:xfrm>
            <a:off x="1079500" y="4761230"/>
            <a:ext cx="9916795" cy="14605"/>
          </a:xfrm>
          <a:prstGeom prst="line">
            <a:avLst/>
          </a:prstGeom>
          <a:ln>
            <a:solidFill>
              <a:schemeClr val="tx1"/>
            </a:solidFill>
          </a:ln>
        </p:spPr>
        <p:style>
          <a:lnRef idx="3">
            <a:schemeClr val="accent1"/>
          </a:lnRef>
          <a:fillRef idx="0">
            <a:srgbClr val="FFFFFF"/>
          </a:fillRef>
          <a:effectRef idx="0">
            <a:srgbClr val="FFFFFF"/>
          </a:effectRef>
          <a:fontRef idx="minor">
            <a:schemeClr val="tx1"/>
          </a:fontRef>
        </p:style>
      </p:cxnSp>
      <p:sp>
        <p:nvSpPr>
          <p:cNvPr id="25" name="Down Arrow 24"/>
          <p:cNvSpPr/>
          <p:nvPr/>
        </p:nvSpPr>
        <p:spPr>
          <a:xfrm>
            <a:off x="1128395"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7" name="Rectangles 26"/>
          <p:cNvSpPr/>
          <p:nvPr/>
        </p:nvSpPr>
        <p:spPr>
          <a:xfrm>
            <a:off x="5052060" y="3296920"/>
            <a:ext cx="2096135"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8" name="Down Arrow 27"/>
          <p:cNvSpPr/>
          <p:nvPr/>
        </p:nvSpPr>
        <p:spPr>
          <a:xfrm>
            <a:off x="6062345" y="3599180"/>
            <a:ext cx="76200" cy="109283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30" name="Text Box 29"/>
          <p:cNvSpPr txBox="1"/>
          <p:nvPr/>
        </p:nvSpPr>
        <p:spPr>
          <a:xfrm>
            <a:off x="5367655" y="3282950"/>
            <a:ext cx="1475105" cy="275590"/>
          </a:xfrm>
          <a:prstGeom prst="rect">
            <a:avLst/>
          </a:prstGeom>
          <a:noFill/>
        </p:spPr>
        <p:txBody>
          <a:bodyPr wrap="square" rtlCol="0">
            <a:spAutoFit/>
          </a:bodyPr>
          <a:p>
            <a:r>
              <a:rPr lang="en-US" sz="1200" b="1">
                <a:sym typeface="+mn-ea"/>
              </a:rPr>
              <a:t>Action Interpreter</a:t>
            </a:r>
            <a:endParaRPr lang="en-US" sz="1200" b="1">
              <a:sym typeface="+mn-ea"/>
            </a:endParaRPr>
          </a:p>
        </p:txBody>
      </p:sp>
      <p:sp>
        <p:nvSpPr>
          <p:cNvPr id="42" name="Diamond 41"/>
          <p:cNvSpPr/>
          <p:nvPr/>
        </p:nvSpPr>
        <p:spPr>
          <a:xfrm>
            <a:off x="7620000" y="2369820"/>
            <a:ext cx="2006600" cy="576580"/>
          </a:xfrm>
          <a:prstGeom prst="diamond">
            <a:avLst/>
          </a:prstGeom>
          <a:ln>
            <a:solidFill>
              <a:srgbClr val="272928"/>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solidFill>
                <a:schemeClr val="tx1"/>
              </a:solidFill>
            </a:endParaRPr>
          </a:p>
        </p:txBody>
      </p:sp>
      <p:cxnSp>
        <p:nvCxnSpPr>
          <p:cNvPr id="45" name="Elbow Connector 44"/>
          <p:cNvCxnSpPr>
            <a:endCxn id="41" idx="3"/>
          </p:cNvCxnSpPr>
          <p:nvPr/>
        </p:nvCxnSpPr>
        <p:spPr>
          <a:xfrm rot="10800000">
            <a:off x="8072120" y="1963420"/>
            <a:ext cx="1614170" cy="699135"/>
          </a:xfrm>
          <a:prstGeom prst="bentConnector3">
            <a:avLst>
              <a:gd name="adj1" fmla="val -6097"/>
            </a:avLst>
          </a:prstGeom>
          <a:ln>
            <a:solidFill>
              <a:srgbClr val="272928"/>
            </a:solidFill>
            <a:tailEnd type="arrow" w="med" len="med"/>
          </a:ln>
        </p:spPr>
        <p:style>
          <a:lnRef idx="3">
            <a:schemeClr val="accent1"/>
          </a:lnRef>
          <a:fillRef idx="0">
            <a:srgbClr val="FFFFFF"/>
          </a:fillRef>
          <a:effectRef idx="0">
            <a:srgbClr val="FFFFFF"/>
          </a:effectRef>
          <a:fontRef idx="minor">
            <a:schemeClr val="tx1"/>
          </a:fontRef>
        </p:style>
      </p:cxnSp>
      <p:cxnSp>
        <p:nvCxnSpPr>
          <p:cNvPr id="50" name="Straight Arrow Connector 49"/>
          <p:cNvCxnSpPr/>
          <p:nvPr/>
        </p:nvCxnSpPr>
        <p:spPr>
          <a:xfrm flipV="1">
            <a:off x="7338695" y="2654935"/>
            <a:ext cx="226695" cy="635"/>
          </a:xfrm>
          <a:prstGeom prst="straightConnector1">
            <a:avLst/>
          </a:prstGeom>
          <a:ln>
            <a:solidFill>
              <a:schemeClr val="tx1">
                <a:lumMod val="95000"/>
                <a:lumOff val="5000"/>
              </a:schemeClr>
            </a:solidFill>
            <a:tailEnd type="arrow" w="med" len="med"/>
          </a:ln>
        </p:spPr>
        <p:style>
          <a:lnRef idx="3">
            <a:schemeClr val="accent1"/>
          </a:lnRef>
          <a:fillRef idx="0">
            <a:srgbClr val="FFFFFF"/>
          </a:fillRef>
          <a:effectRef idx="0">
            <a:srgbClr val="FFFFFF"/>
          </a:effectRef>
          <a:fontRef idx="minor">
            <a:schemeClr val="tx1"/>
          </a:fontRef>
        </p:style>
      </p:cxnSp>
      <p:sp>
        <p:nvSpPr>
          <p:cNvPr id="3" name="Rectangles 2"/>
          <p:cNvSpPr/>
          <p:nvPr/>
        </p:nvSpPr>
        <p:spPr>
          <a:xfrm>
            <a:off x="546100" y="5044440"/>
            <a:ext cx="1245870" cy="45529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2" name="Text Box 11"/>
          <p:cNvSpPr txBox="1"/>
          <p:nvPr/>
        </p:nvSpPr>
        <p:spPr>
          <a:xfrm>
            <a:off x="2328545" y="5044440"/>
            <a:ext cx="1245235" cy="507365"/>
          </a:xfrm>
          <a:prstGeom prst="rect">
            <a:avLst/>
          </a:prstGeom>
          <a:noFill/>
        </p:spPr>
        <p:txBody>
          <a:bodyPr wrap="square" rtlCol="0">
            <a:noAutofit/>
          </a:bodyPr>
          <a:p>
            <a:pPr algn="ctr"/>
            <a:r>
              <a:rPr sz="1200" b="1">
                <a:sym typeface="+mn-ea"/>
              </a:rPr>
              <a:t>Action Library</a:t>
            </a:r>
            <a:r>
              <a:rPr lang="en-US" sz="1200" b="1">
                <a:sym typeface="+mn-ea"/>
              </a:rPr>
              <a:t> 2 Shake head</a:t>
            </a:r>
            <a:endParaRPr lang="en-US" sz="1200" b="1">
              <a:sym typeface="+mn-ea"/>
            </a:endParaRPr>
          </a:p>
        </p:txBody>
      </p:sp>
      <p:sp>
        <p:nvSpPr>
          <p:cNvPr id="18" name="Down Arrow 17"/>
          <p:cNvSpPr/>
          <p:nvPr/>
        </p:nvSpPr>
        <p:spPr>
          <a:xfrm>
            <a:off x="2910840"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2328545" y="5043170"/>
            <a:ext cx="1245870" cy="45656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46" name="Text Box 45"/>
          <p:cNvSpPr txBox="1"/>
          <p:nvPr/>
        </p:nvSpPr>
        <p:spPr>
          <a:xfrm>
            <a:off x="4305300" y="5043805"/>
            <a:ext cx="1246505" cy="455930"/>
          </a:xfrm>
          <a:prstGeom prst="rect">
            <a:avLst/>
          </a:prstGeom>
          <a:noFill/>
        </p:spPr>
        <p:txBody>
          <a:bodyPr wrap="square" rtlCol="0">
            <a:noAutofit/>
          </a:bodyPr>
          <a:p>
            <a:pPr algn="ctr"/>
            <a:r>
              <a:rPr sz="1200" b="1">
                <a:sym typeface="+mn-ea"/>
              </a:rPr>
              <a:t>Action Library</a:t>
            </a:r>
            <a:r>
              <a:rPr lang="en-US" sz="1200" b="1">
                <a:sym typeface="+mn-ea"/>
              </a:rPr>
              <a:t> 3 Zero</a:t>
            </a:r>
            <a:endParaRPr lang="en-US" sz="1200" b="1">
              <a:sym typeface="+mn-ea"/>
            </a:endParaRPr>
          </a:p>
        </p:txBody>
      </p:sp>
      <p:sp>
        <p:nvSpPr>
          <p:cNvPr id="47" name="Down Arrow 46"/>
          <p:cNvSpPr/>
          <p:nvPr/>
        </p:nvSpPr>
        <p:spPr>
          <a:xfrm>
            <a:off x="4887595" y="4815840"/>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48" name="Rectangles 47"/>
          <p:cNvSpPr/>
          <p:nvPr/>
        </p:nvSpPr>
        <p:spPr>
          <a:xfrm>
            <a:off x="4305300" y="5043805"/>
            <a:ext cx="1245870" cy="456565"/>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57" name="Text Box 56"/>
          <p:cNvSpPr txBox="1"/>
          <p:nvPr/>
        </p:nvSpPr>
        <p:spPr>
          <a:xfrm>
            <a:off x="6418580" y="5044440"/>
            <a:ext cx="1653540" cy="456565"/>
          </a:xfrm>
          <a:prstGeom prst="rect">
            <a:avLst/>
          </a:prstGeom>
          <a:noFill/>
        </p:spPr>
        <p:txBody>
          <a:bodyPr wrap="square" rtlCol="0">
            <a:noAutofit/>
          </a:bodyPr>
          <a:p>
            <a:pPr algn="ctr"/>
            <a:r>
              <a:rPr sz="1200" b="1">
                <a:solidFill>
                  <a:srgbClr val="0070C0"/>
                </a:solidFill>
                <a:sym typeface="+mn-ea"/>
              </a:rPr>
              <a:t>Action Library</a:t>
            </a:r>
            <a:r>
              <a:rPr lang="en-US" sz="1200" b="1">
                <a:solidFill>
                  <a:srgbClr val="0070C0"/>
                </a:solidFill>
                <a:sym typeface="+mn-ea"/>
              </a:rPr>
              <a:t> n </a:t>
            </a:r>
            <a:endParaRPr lang="en-US" sz="1200" b="1">
              <a:solidFill>
                <a:srgbClr val="0070C0"/>
              </a:solidFill>
              <a:sym typeface="+mn-ea"/>
            </a:endParaRPr>
          </a:p>
          <a:p>
            <a:pPr algn="ctr"/>
            <a:r>
              <a:rPr lang="en-US" sz="1200" b="1">
                <a:solidFill>
                  <a:srgbClr val="0070C0"/>
                </a:solidFill>
                <a:sym typeface="+mn-ea"/>
              </a:rPr>
              <a:t>Grasping objects</a:t>
            </a:r>
            <a:endParaRPr lang="en-US" sz="1200" b="1">
              <a:solidFill>
                <a:srgbClr val="0070C0"/>
              </a:solidFill>
              <a:sym typeface="+mn-ea"/>
            </a:endParaRPr>
          </a:p>
        </p:txBody>
      </p:sp>
      <p:sp>
        <p:nvSpPr>
          <p:cNvPr id="58" name="Down Arrow 57"/>
          <p:cNvSpPr/>
          <p:nvPr/>
        </p:nvSpPr>
        <p:spPr>
          <a:xfrm>
            <a:off x="7198360"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59" name="Rectangles 58"/>
          <p:cNvSpPr/>
          <p:nvPr/>
        </p:nvSpPr>
        <p:spPr>
          <a:xfrm>
            <a:off x="6616065" y="5043805"/>
            <a:ext cx="1245870" cy="456565"/>
          </a:xfrm>
          <a:prstGeom prst="rect">
            <a:avLst/>
          </a:prstGeom>
          <a:ln>
            <a:solidFill>
              <a:srgbClr val="0070C0"/>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60" name="Down Arrow 59"/>
          <p:cNvSpPr/>
          <p:nvPr/>
        </p:nvSpPr>
        <p:spPr>
          <a:xfrm>
            <a:off x="4359275" y="1457960"/>
            <a:ext cx="76200" cy="34671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61" name="Down Arrow 60"/>
          <p:cNvSpPr/>
          <p:nvPr/>
        </p:nvSpPr>
        <p:spPr>
          <a:xfrm>
            <a:off x="7724140" y="1443990"/>
            <a:ext cx="76200" cy="346710"/>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70" name="Rectangles 69"/>
          <p:cNvSpPr/>
          <p:nvPr/>
        </p:nvSpPr>
        <p:spPr>
          <a:xfrm>
            <a:off x="3771900" y="1157605"/>
            <a:ext cx="128016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71" name="Text Box 70"/>
          <p:cNvSpPr txBox="1"/>
          <p:nvPr/>
        </p:nvSpPr>
        <p:spPr>
          <a:xfrm>
            <a:off x="3679190" y="1158875"/>
            <a:ext cx="1475105" cy="259080"/>
          </a:xfrm>
          <a:prstGeom prst="rect">
            <a:avLst/>
          </a:prstGeom>
          <a:noFill/>
        </p:spPr>
        <p:txBody>
          <a:bodyPr wrap="square" rtlCol="0">
            <a:noAutofit/>
          </a:bodyPr>
          <a:p>
            <a:pPr algn="ctr"/>
            <a:r>
              <a:rPr lang="en-US" sz="1200" b="1">
                <a:sym typeface="+mn-ea"/>
              </a:rPr>
              <a:t>Text input </a:t>
            </a:r>
            <a:r>
              <a:rPr lang="en-US" sz="1000" b="1">
                <a:sym typeface="+mn-ea"/>
              </a:rPr>
              <a:t>①</a:t>
            </a:r>
            <a:endParaRPr lang="en-US" sz="1000" b="1">
              <a:sym typeface="+mn-ea"/>
            </a:endParaRPr>
          </a:p>
        </p:txBody>
      </p:sp>
      <p:sp>
        <p:nvSpPr>
          <p:cNvPr id="72" name="Rectangles 71"/>
          <p:cNvSpPr/>
          <p:nvPr/>
        </p:nvSpPr>
        <p:spPr>
          <a:xfrm>
            <a:off x="7148195" y="1156335"/>
            <a:ext cx="1280160"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solidFill>
                <a:schemeClr val="tx1"/>
              </a:solidFill>
            </a:endParaRPr>
          </a:p>
        </p:txBody>
      </p:sp>
      <p:sp>
        <p:nvSpPr>
          <p:cNvPr id="73" name="Text Box 72"/>
          <p:cNvSpPr txBox="1"/>
          <p:nvPr/>
        </p:nvSpPr>
        <p:spPr>
          <a:xfrm>
            <a:off x="7055485" y="1157605"/>
            <a:ext cx="1475105" cy="259080"/>
          </a:xfrm>
          <a:prstGeom prst="rect">
            <a:avLst/>
          </a:prstGeom>
          <a:noFill/>
        </p:spPr>
        <p:txBody>
          <a:bodyPr wrap="square" rtlCol="0">
            <a:noAutofit/>
          </a:bodyPr>
          <a:p>
            <a:pPr algn="ctr"/>
            <a:r>
              <a:rPr lang="en-US" sz="1200" b="1">
                <a:solidFill>
                  <a:schemeClr val="tx1"/>
                </a:solidFill>
                <a:sym typeface="+mn-ea"/>
              </a:rPr>
              <a:t>Speech input </a:t>
            </a:r>
            <a:r>
              <a:rPr lang="en-US" sz="1000" b="1">
                <a:solidFill>
                  <a:schemeClr val="tx1"/>
                </a:solidFill>
                <a:sym typeface="+mn-ea"/>
              </a:rPr>
              <a:t>①</a:t>
            </a:r>
            <a:endParaRPr lang="en-US" sz="1000" b="1">
              <a:solidFill>
                <a:schemeClr val="tx1"/>
              </a:solidFill>
              <a:sym typeface="+mn-ea"/>
            </a:endParaRPr>
          </a:p>
        </p:txBody>
      </p:sp>
      <p:sp>
        <p:nvSpPr>
          <p:cNvPr id="8" name="Down Arrow 7"/>
          <p:cNvSpPr/>
          <p:nvPr/>
        </p:nvSpPr>
        <p:spPr>
          <a:xfrm>
            <a:off x="9004300" y="4816475"/>
            <a:ext cx="76200" cy="177165"/>
          </a:xfrm>
          <a:prstGeom prst="downArrow">
            <a:avLst/>
          </a:prstGeom>
          <a:solidFill>
            <a:schemeClr val="tx1"/>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
        <p:nvSpPr>
          <p:cNvPr id="22" name="Text Box 21"/>
          <p:cNvSpPr txBox="1"/>
          <p:nvPr/>
        </p:nvSpPr>
        <p:spPr>
          <a:xfrm>
            <a:off x="8757285" y="4620895"/>
            <a:ext cx="1041400" cy="904240"/>
          </a:xfrm>
          <a:prstGeom prst="rect">
            <a:avLst/>
          </a:prstGeom>
          <a:noFill/>
        </p:spPr>
        <p:txBody>
          <a:bodyPr wrap="square" rtlCol="0">
            <a:noAutofit/>
          </a:bodyPr>
          <a:p>
            <a:pPr algn="l"/>
            <a:r>
              <a:rPr lang="en-US" sz="5400"/>
              <a:t>... </a:t>
            </a:r>
            <a:endParaRPr lang="en-US" sz="5400"/>
          </a:p>
        </p:txBody>
      </p:sp>
      <p:sp>
        <p:nvSpPr>
          <p:cNvPr id="53" name="Text Box 52"/>
          <p:cNvSpPr txBox="1"/>
          <p:nvPr/>
        </p:nvSpPr>
        <p:spPr>
          <a:xfrm>
            <a:off x="2152650" y="6262370"/>
            <a:ext cx="10039350" cy="460375"/>
          </a:xfrm>
          <a:prstGeom prst="rect">
            <a:avLst/>
          </a:prstGeom>
          <a:noFill/>
        </p:spPr>
        <p:txBody>
          <a:bodyPr wrap="square" rtlCol="0">
            <a:spAutoFit/>
          </a:bodyPr>
          <a:p>
            <a:r>
              <a:rPr lang="en-US" sz="1200" b="1">
                <a:sym typeface="+mn-ea"/>
              </a:rPr>
              <a:t>The commands entered into the system each time are </a:t>
            </a:r>
            <a:r>
              <a:rPr lang="en-US" sz="1200" b="1">
                <a:sym typeface="+mn-ea"/>
              </a:rPr>
              <a:t>①</a:t>
            </a:r>
            <a:r>
              <a:rPr lang="en-US" sz="1200" b="1">
                <a:sym typeface="+mn-ea"/>
              </a:rPr>
              <a:t> and </a:t>
            </a:r>
            <a:r>
              <a:rPr lang="en-US" sz="1200" b="1">
                <a:sym typeface="+mn-ea"/>
              </a:rPr>
              <a:t>②</a:t>
            </a:r>
            <a:r>
              <a:rPr lang="en-US" sz="1200" b="1">
                <a:sym typeface="+mn-ea"/>
              </a:rPr>
              <a:t>.</a:t>
            </a:r>
            <a:endParaRPr lang="en-US" sz="1200" b="1">
              <a:sym typeface="+mn-ea"/>
            </a:endParaRPr>
          </a:p>
          <a:p>
            <a:r>
              <a:rPr lang="en-US" sz="1200" b="1">
                <a:sym typeface="+mn-ea"/>
              </a:rPr>
              <a:t>The sections highlighted in red indicate tasks planned for future implementation</a:t>
            </a:r>
            <a:endParaRPr lang="en-US" sz="1200" b="1">
              <a:sym typeface="+mn-ea"/>
            </a:endParaRPr>
          </a:p>
        </p:txBody>
      </p:sp>
      <p:sp>
        <p:nvSpPr>
          <p:cNvPr id="38" name="Text Box 37"/>
          <p:cNvSpPr txBox="1"/>
          <p:nvPr/>
        </p:nvSpPr>
        <p:spPr>
          <a:xfrm>
            <a:off x="937895" y="1156335"/>
            <a:ext cx="2096135" cy="241935"/>
          </a:xfrm>
          <a:prstGeom prst="rect">
            <a:avLst/>
          </a:prstGeom>
          <a:noFill/>
        </p:spPr>
        <p:txBody>
          <a:bodyPr wrap="square" rtlCol="0">
            <a:noAutofit/>
          </a:bodyPr>
          <a:p>
            <a:pPr algn="ctr"/>
            <a:r>
              <a:rPr sz="1200" b="1">
                <a:sym typeface="+mn-ea"/>
              </a:rPr>
              <a:t>Prompt word</a:t>
            </a:r>
            <a:r>
              <a:rPr lang="en-US" sz="1200" b="1">
                <a:sym typeface="+mn-ea"/>
              </a:rPr>
              <a:t>s input</a:t>
            </a:r>
            <a:r>
              <a:rPr lang="en-US" sz="1000" b="1">
                <a:sym typeface="+mn-ea"/>
              </a:rPr>
              <a:t> ②</a:t>
            </a:r>
            <a:endParaRPr lang="en-US" sz="1000" b="1">
              <a:sym typeface="+mn-ea"/>
            </a:endParaRPr>
          </a:p>
        </p:txBody>
      </p:sp>
      <p:sp>
        <p:nvSpPr>
          <p:cNvPr id="51" name="Rectangles 50"/>
          <p:cNvSpPr/>
          <p:nvPr/>
        </p:nvSpPr>
        <p:spPr>
          <a:xfrm>
            <a:off x="937260" y="1156335"/>
            <a:ext cx="2096135" cy="261620"/>
          </a:xfrm>
          <a:prstGeom prst="rect">
            <a:avLst/>
          </a:prstGeom>
          <a:ln>
            <a:solidFill>
              <a:schemeClr val="tx1"/>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cxnSp>
        <p:nvCxnSpPr>
          <p:cNvPr id="52" name="Elbow Connector 51"/>
          <p:cNvCxnSpPr>
            <a:stCxn id="51" idx="2"/>
          </p:cNvCxnSpPr>
          <p:nvPr/>
        </p:nvCxnSpPr>
        <p:spPr>
          <a:xfrm rot="5400000" flipV="1">
            <a:off x="2870200" y="533400"/>
            <a:ext cx="1157605" cy="2926080"/>
          </a:xfrm>
          <a:prstGeom prst="bentConnector2">
            <a:avLst/>
          </a:prstGeom>
          <a:ln>
            <a:solidFill>
              <a:schemeClr val="bg2">
                <a:lumMod val="10000"/>
              </a:schemeClr>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Plan---SKY NET Ⅲ</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pic>
        <p:nvPicPr>
          <p:cNvPr id="101" name="Picture 100"/>
          <p:cNvPicPr/>
          <p:nvPr/>
        </p:nvPicPr>
        <p:blipFill>
          <a:blip/>
          <a:stretch>
            <a:fillRect/>
          </a:stretch>
        </p:blipFill>
        <p:spPr>
          <a:xfrm>
            <a:off x="5905500" y="3238500"/>
            <a:ext cx="381000" cy="381000"/>
          </a:xfrm>
          <a:prstGeom prst="rect">
            <a:avLst/>
          </a:prstGeom>
          <a:noFill/>
          <a:ln w="9525">
            <a:noFill/>
          </a:ln>
        </p:spPr>
      </p:pic>
      <p:sp>
        <p:nvSpPr>
          <p:cNvPr id="3" name="Text Box 2"/>
          <p:cNvSpPr txBox="1"/>
          <p:nvPr/>
        </p:nvSpPr>
        <p:spPr>
          <a:xfrm>
            <a:off x="0" y="1036320"/>
            <a:ext cx="12196445" cy="5966460"/>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rPr>
              <a:t>Experiments </a:t>
            </a:r>
            <a:endParaRPr sz="1600" b="1">
              <a:latin typeface="Microsoft YaHei" panose="020B0503020204020204" pitchFamily="34" charset="-122"/>
              <a:ea typeface="Microsoft YaHei" panose="020B0503020204020204" pitchFamily="34" charset="-122"/>
              <a:cs typeface="Arial" panose="020B0604020202020204" pitchFamily="34" charset="0"/>
            </a:endParaRPr>
          </a:p>
          <a:p>
            <a:r>
              <a:rPr sz="1600">
                <a:latin typeface="Microsoft YaHei" panose="020B0503020204020204" pitchFamily="34" charset="-122"/>
                <a:ea typeface="Microsoft YaHei" panose="020B0503020204020204" pitchFamily="34" charset="-122"/>
                <a:cs typeface="Arial" panose="020B0604020202020204" pitchFamily="34" charset="0"/>
              </a:rPr>
              <a:t>Steps:</a:t>
            </a:r>
            <a:endParaRPr sz="1600">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1. Start</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The system begins, ready to receive user input.</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2. Input Types</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The system supports two types of input:</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Text Input: The user can directly type commands using the keyboard.</a:t>
            </a:r>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Speech Input: The user can provide voice commands, and the system uses Google Speech to Text to convert the spoken input into text.</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3. Command Recognition</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For text input, the system accepts direct input commands.</a:t>
            </a:r>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For speech input, the system utilizes Google Speech to Text for voice recognition.［</a:t>
            </a:r>
            <a:r>
              <a:rPr lang="en-US" sz="1100">
                <a:latin typeface="Microsoft YaHei" panose="020B0503020204020204" pitchFamily="34" charset="-122"/>
                <a:ea typeface="Microsoft YaHei" panose="020B0503020204020204" pitchFamily="34" charset="-122"/>
                <a:cs typeface="Arial" panose="020B0604020202020204" pitchFamily="34" charset="0"/>
                <a:sym typeface="+mn-ea"/>
              </a:rPr>
              <a:t>Unfinished</a:t>
            </a:r>
            <a:r>
              <a:rPr sz="1100">
                <a:latin typeface="Microsoft YaHei" panose="020B0503020204020204" pitchFamily="34" charset="-122"/>
                <a:ea typeface="Microsoft YaHei" panose="020B0503020204020204" pitchFamily="34" charset="-122"/>
                <a:cs typeface="Arial" panose="020B0604020202020204" pitchFamily="34" charset="0"/>
              </a:rPr>
              <a:t>］</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4. Recognition Failure</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If the speech recognition fails, the system prompts the user to retry with a new voice input.</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5. Understanding and Processing Input</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Once the input is successfully recognized (either directly from text input or converted from speech), the system employs GPT to interpret the sentences and generate corresponding instructions. The instructions are typically formatted as JSON.</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6. Action Interpreter</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The system uses an Action Interpreter to parse the JSON instructions provided by GPT and identify the specific actions to be executed.</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r>
              <a:rPr sz="1100" b="1">
                <a:latin typeface="Microsoft YaHei" panose="020B0503020204020204" pitchFamily="34" charset="-122"/>
                <a:ea typeface="Microsoft YaHei" panose="020B0503020204020204" pitchFamily="34" charset="-122"/>
                <a:cs typeface="Arial" panose="020B0604020202020204" pitchFamily="34" charset="0"/>
              </a:rPr>
              <a:t>7. Action Libraries</a:t>
            </a:r>
            <a:endParaRPr sz="1100" b="1">
              <a:latin typeface="Microsoft YaHei" panose="020B0503020204020204" pitchFamily="34" charset="-122"/>
              <a:ea typeface="Microsoft YaHei" panose="020B0503020204020204" pitchFamily="34" charset="-122"/>
              <a:cs typeface="Arial" panose="020B0604020202020204" pitchFamily="34" charset="0"/>
            </a:endParaRPr>
          </a:p>
          <a:p>
            <a:r>
              <a:rPr sz="1100">
                <a:latin typeface="Microsoft YaHei" panose="020B0503020204020204" pitchFamily="34" charset="-122"/>
                <a:ea typeface="Microsoft YaHei" panose="020B0503020204020204" pitchFamily="34" charset="-122"/>
                <a:cs typeface="Arial" panose="020B0604020202020204" pitchFamily="34" charset="0"/>
              </a:rPr>
              <a:t>Based on the interpreted commands, the system selects the appropriate action library to perform the required actions. The flowchart illustrates some example action libraries</a:t>
            </a:r>
            <a:r>
              <a:rPr lang="en-US" sz="1100">
                <a:latin typeface="Microsoft YaHei" panose="020B0503020204020204" pitchFamily="34" charset="-122"/>
                <a:ea typeface="Microsoft YaHei" panose="020B0503020204020204" pitchFamily="34" charset="-122"/>
                <a:cs typeface="Arial" panose="020B0604020202020204" pitchFamily="34" charset="0"/>
              </a:rPr>
              <a:t>.</a:t>
            </a:r>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a:p>
            <a:endParaRPr sz="1100">
              <a:latin typeface="Microsoft YaHei" panose="020B0503020204020204" pitchFamily="34" charset="-122"/>
              <a:ea typeface="Microsoft YaHei" panose="020B0503020204020204" pitchFamily="34" charset="-122"/>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春秋广告/盗版必究        原创来源：http://chn.docer.com/works?userid=199329941#!/work_time"/>
          <p:cNvSpPr txBox="1"/>
          <p:nvPr/>
        </p:nvSpPr>
        <p:spPr>
          <a:xfrm>
            <a:off x="-635" y="233045"/>
            <a:ext cx="12193270" cy="398780"/>
          </a:xfrm>
          <a:prstGeom prst="rect">
            <a:avLst/>
          </a:prstGeom>
          <a:noFill/>
        </p:spPr>
        <p:txBody>
          <a:bodyPr wrap="square" rtlCol="0">
            <a:spAutoFit/>
          </a:bodyPr>
          <a:lstStyle/>
          <a:p>
            <a:pPr algn="ctr"/>
            <a:r>
              <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Cloud Atlas Plan---SKY NET Ⅲ</a:t>
            </a:r>
            <a:endParaRPr lang="en-US" altLang="zh-CN" sz="2000"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635" y="633095"/>
            <a:ext cx="12191365" cy="337185"/>
          </a:xfrm>
          <a:prstGeom prst="rect">
            <a:avLst/>
          </a:prstGeom>
          <a:noFill/>
        </p:spPr>
        <p:txBody>
          <a:bodyPr wrap="square" rtlCol="0">
            <a:spAutoFit/>
          </a:bodyPr>
          <a:lstStyle/>
          <a:p>
            <a:pPr algn="ctr"/>
            <a:r>
              <a:rPr sz="16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Applying ChatGPT and Traditional Deep Learning in Robot Control</a:t>
            </a:r>
            <a:endParaRPr lang="en-US" sz="1600"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8608" y="103632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0" name="稻壳儿春秋广告/盗版必究        原创来源：http://chn.docer.com/works?userid=199329941#!/work_time"/>
          <p:cNvSpPr txBox="1"/>
          <p:nvPr/>
        </p:nvSpPr>
        <p:spPr>
          <a:xfrm>
            <a:off x="8428355" y="2064385"/>
            <a:ext cx="3870960" cy="3722370"/>
          </a:xfrm>
          <a:prstGeom prst="rect">
            <a:avLst/>
          </a:prstGeom>
          <a:noFill/>
          <a:effectLst/>
        </p:spPr>
        <p:txBody>
          <a:bodyPr wrap="square" rtlCol="0">
            <a:noAutofit/>
          </a:bodyPr>
          <a:lstStyle/>
          <a:p>
            <a:pPr>
              <a:lnSpc>
                <a:spcPct val="150000"/>
              </a:lnSpc>
            </a:pPr>
            <a:r>
              <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ArUco handles lightweight positioning and detection of simple objects, while YOLO can identify more complex and dynamic targets. By assigning tasks to the appropriate algoithms, the system can achieve efficient real-time processing with limited resources. Combining these two technologies leverages their strengths and compensates for their weaknesses when used individually.</a:t>
            </a:r>
            <a:endParaRPr sz="130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5" name="Picture 4" descr="nBnauIDMw0SYsxWZyJWb19SMz8COwITMwIzLlJHct9SaopXai9yZtl2Lt92Yuk3azZXaucWbp9yL6MHc0RHa - 複製"/>
          <p:cNvPicPr>
            <a:picLocks noChangeAspect="1"/>
          </p:cNvPicPr>
          <p:nvPr/>
        </p:nvPicPr>
        <p:blipFill>
          <a:blip r:embed="rId1"/>
          <a:stretch>
            <a:fillRect/>
          </a:stretch>
        </p:blipFill>
        <p:spPr>
          <a:xfrm>
            <a:off x="0" y="6028690"/>
            <a:ext cx="2153285" cy="749300"/>
          </a:xfrm>
          <a:prstGeom prst="rect">
            <a:avLst/>
          </a:prstGeom>
        </p:spPr>
      </p:pic>
      <p:sp>
        <p:nvSpPr>
          <p:cNvPr id="10" name="Text Box 9"/>
          <p:cNvSpPr txBox="1"/>
          <p:nvPr/>
        </p:nvSpPr>
        <p:spPr>
          <a:xfrm>
            <a:off x="16731615" y="1650365"/>
            <a:ext cx="4064000" cy="368300"/>
          </a:xfrm>
          <a:prstGeom prst="rect">
            <a:avLst/>
          </a:prstGeom>
          <a:noFill/>
        </p:spPr>
        <p:txBody>
          <a:bodyPr wrap="square" rtlCol="0">
            <a:spAutoFit/>
          </a:bodyPr>
          <a:p>
            <a:endParaRPr lang="en-US"/>
          </a:p>
        </p:txBody>
      </p:sp>
      <p:sp>
        <p:nvSpPr>
          <p:cNvPr id="9" name="Text Box 8"/>
          <p:cNvSpPr txBox="1"/>
          <p:nvPr/>
        </p:nvSpPr>
        <p:spPr>
          <a:xfrm>
            <a:off x="855980" y="914400"/>
            <a:ext cx="4064000" cy="368300"/>
          </a:xfrm>
          <a:prstGeom prst="rect">
            <a:avLst/>
          </a:prstGeom>
          <a:noFill/>
        </p:spPr>
        <p:txBody>
          <a:bodyPr wrap="square" rtlCol="0">
            <a:spAutoFit/>
          </a:bodyPr>
          <a:p>
            <a:endParaRPr lang="en-US"/>
          </a:p>
        </p:txBody>
      </p:sp>
      <p:cxnSp>
        <p:nvCxnSpPr>
          <p:cNvPr id="14" name="Straight Connector 13"/>
          <p:cNvCxnSpPr/>
          <p:nvPr/>
        </p:nvCxnSpPr>
        <p:spPr>
          <a:xfrm>
            <a:off x="-1905" y="-698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a:off x="0" y="6861175"/>
            <a:ext cx="12197080" cy="6985"/>
          </a:xfrm>
          <a:prstGeom prst="line">
            <a:avLst/>
          </a:prstGeom>
          <a:ln w="63500" cmpd="sng">
            <a:solidFill>
              <a:srgbClr val="C22727"/>
            </a:solidFill>
            <a:prstDash val="solid"/>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1905" y="1036320"/>
            <a:ext cx="12192000" cy="5019040"/>
          </a:xfrm>
          <a:prstGeom prst="rect">
            <a:avLst/>
          </a:prstGeom>
          <a:noFill/>
        </p:spPr>
        <p:txBody>
          <a:bodyPr wrap="square" rtlCol="0">
            <a:noAutofit/>
          </a:bodyPr>
          <a:p>
            <a:r>
              <a:rPr sz="1600" b="1">
                <a:latin typeface="Microsoft YaHei" panose="020B0503020204020204" pitchFamily="34" charset="-122"/>
                <a:ea typeface="Microsoft YaHei" panose="020B0503020204020204" pitchFamily="34" charset="-122"/>
                <a:cs typeface="Arial" panose="020B0604020202020204" pitchFamily="34" charset="0"/>
                <a:sym typeface="+mn-ea"/>
              </a:rPr>
              <a:t>Experiment </a:t>
            </a:r>
            <a:r>
              <a:rPr lang="en-US" sz="1600" b="1">
                <a:latin typeface="Microsoft YaHei" panose="020B0503020204020204" pitchFamily="34" charset="-122"/>
                <a:ea typeface="Microsoft YaHei" panose="020B0503020204020204" pitchFamily="34" charset="-122"/>
                <a:cs typeface="Arial" panose="020B0604020202020204" pitchFamily="34" charset="0"/>
                <a:sym typeface="+mn-ea"/>
              </a:rPr>
              <a:t>7</a:t>
            </a:r>
            <a:r>
              <a:rPr sz="1600" b="1">
                <a:latin typeface="Microsoft YaHei" panose="020B0503020204020204" pitchFamily="34" charset="-122"/>
                <a:ea typeface="Microsoft YaHei" panose="020B0503020204020204" pitchFamily="34" charset="-122"/>
                <a:cs typeface="Arial" panose="020B0604020202020204" pitchFamily="34" charset="0"/>
              </a:rPr>
              <a:t>:</a:t>
            </a:r>
            <a:r>
              <a:rPr sz="1600" b="1">
                <a:latin typeface="Microsoft YaHei" panose="020B0503020204020204" pitchFamily="34" charset="-122"/>
                <a:ea typeface="Microsoft YaHei" panose="020B0503020204020204" pitchFamily="34" charset="-122"/>
                <a:cs typeface="Arial" panose="020B0604020202020204" pitchFamily="34" charset="0"/>
                <a:sym typeface="+mn-ea"/>
              </a:rPr>
              <a:t>Raspberry Pi deployment system</a:t>
            </a:r>
            <a:endParaRPr sz="1600" b="1">
              <a:latin typeface="Microsoft YaHei" panose="020B0503020204020204" pitchFamily="34" charset="-122"/>
              <a:ea typeface="Microsoft YaHei" panose="020B0503020204020204" pitchFamily="34" charset="-122"/>
              <a:cs typeface="Arial" panose="020B0604020202020204" pitchFamily="34" charset="0"/>
              <a:sym typeface="+mn-ea"/>
            </a:endParaRPr>
          </a:p>
        </p:txBody>
      </p:sp>
      <p:pic>
        <p:nvPicPr>
          <p:cNvPr id="22" name="Picture 21"/>
          <p:cNvPicPr>
            <a:picLocks noChangeAspect="1"/>
          </p:cNvPicPr>
          <p:nvPr/>
        </p:nvPicPr>
        <p:blipFill>
          <a:blip r:embed="rId2"/>
          <a:stretch>
            <a:fillRect/>
          </a:stretch>
        </p:blipFill>
        <p:spPr>
          <a:xfrm>
            <a:off x="6730365" y="3453765"/>
            <a:ext cx="94615" cy="495300"/>
          </a:xfrm>
          <a:prstGeom prst="rect">
            <a:avLst/>
          </a:prstGeom>
        </p:spPr>
      </p:pic>
      <p:sp>
        <p:nvSpPr>
          <p:cNvPr id="33" name="Text Box 32"/>
          <p:cNvSpPr txBox="1"/>
          <p:nvPr/>
        </p:nvSpPr>
        <p:spPr>
          <a:xfrm>
            <a:off x="8506460" y="4405630"/>
            <a:ext cx="990600" cy="441325"/>
          </a:xfrm>
          <a:prstGeom prst="rect">
            <a:avLst/>
          </a:prstGeom>
          <a:noFill/>
        </p:spPr>
        <p:txBody>
          <a:bodyPr wrap="square" rtlCol="0">
            <a:noAutofit/>
          </a:bodyPr>
          <a:p>
            <a:r>
              <a:rPr sz="1000">
                <a:latin typeface="Microsoft YaHei" panose="020B0503020204020204" pitchFamily="34" charset="-122"/>
                <a:ea typeface="Microsoft YaHei" panose="020B0503020204020204" pitchFamily="34" charset="-122"/>
                <a:cs typeface="Arial" panose="020B0604020202020204" pitchFamily="34" charset="0"/>
                <a:sym typeface="+mn-ea"/>
              </a:rPr>
              <a:t>Raspberry Pi</a:t>
            </a:r>
            <a:r>
              <a:rPr lang="en-US" sz="1000">
                <a:latin typeface="Microsoft YaHei" panose="020B0503020204020204" pitchFamily="34" charset="-122"/>
                <a:ea typeface="Microsoft YaHei" panose="020B0503020204020204" pitchFamily="34" charset="-122"/>
                <a:cs typeface="Arial" panose="020B0604020202020204" pitchFamily="34" charset="0"/>
                <a:sym typeface="+mn-ea"/>
              </a:rPr>
              <a:t> </a:t>
            </a:r>
            <a:r>
              <a:rPr lang="en-US" sz="1000" b="1">
                <a:sym typeface="+mn-ea"/>
              </a:rPr>
              <a:t>GPIO port</a:t>
            </a:r>
            <a:endParaRPr lang="en-US" sz="1000" b="1"/>
          </a:p>
        </p:txBody>
      </p:sp>
      <p:sp>
        <p:nvSpPr>
          <p:cNvPr id="34" name="Text Box 33"/>
          <p:cNvSpPr txBox="1"/>
          <p:nvPr/>
        </p:nvSpPr>
        <p:spPr>
          <a:xfrm>
            <a:off x="4215765" y="5337810"/>
            <a:ext cx="7170420" cy="441325"/>
          </a:xfrm>
          <a:prstGeom prst="rect">
            <a:avLst/>
          </a:prstGeom>
          <a:noFill/>
        </p:spPr>
        <p:txBody>
          <a:bodyPr wrap="square" rtlCol="0">
            <a:noAutofit/>
          </a:bodyPr>
          <a:p>
            <a:endParaRPr lang="en-US" sz="1000" b="1"/>
          </a:p>
        </p:txBody>
      </p:sp>
      <p:sp>
        <p:nvSpPr>
          <p:cNvPr id="36" name="Text Box 35"/>
          <p:cNvSpPr txBox="1"/>
          <p:nvPr/>
        </p:nvSpPr>
        <p:spPr>
          <a:xfrm>
            <a:off x="3362960" y="5499100"/>
            <a:ext cx="8890635" cy="521335"/>
          </a:xfrm>
          <a:prstGeom prst="rect">
            <a:avLst/>
          </a:prstGeom>
          <a:noFill/>
        </p:spPr>
        <p:txBody>
          <a:bodyPr wrap="square" rtlCol="0">
            <a:noAutofit/>
          </a:bodyPr>
          <a:p>
            <a:pPr algn="ctr"/>
            <a:r>
              <a:rPr lang="en-US">
                <a:latin typeface="Microsoft YaHei" panose="020B0503020204020204" pitchFamily="34" charset="-122"/>
                <a:ea typeface="Microsoft YaHei" panose="020B0503020204020204" pitchFamily="34" charset="-122"/>
                <a:cs typeface="Arial" panose="020B0604020202020204" pitchFamily="34" charset="0"/>
                <a:sym typeface="+mn-ea"/>
              </a:rPr>
              <a:t>M</a:t>
            </a:r>
            <a:r>
              <a:rPr>
                <a:latin typeface="Microsoft YaHei" panose="020B0503020204020204" pitchFamily="34" charset="-122"/>
                <a:ea typeface="Microsoft YaHei" panose="020B0503020204020204" pitchFamily="34" charset="-122"/>
                <a:cs typeface="Arial" panose="020B0604020202020204" pitchFamily="34" charset="0"/>
                <a:sym typeface="+mn-ea"/>
              </a:rPr>
              <a:t>aster</a:t>
            </a:r>
            <a:r>
              <a:rPr lang="en-US">
                <a:latin typeface="Microsoft YaHei" panose="020B0503020204020204" pitchFamily="34" charset="-122"/>
                <a:ea typeface="Microsoft YaHei" panose="020B0503020204020204" pitchFamily="34" charset="-122"/>
                <a:cs typeface="Arial" panose="020B0604020202020204" pitchFamily="34" charset="0"/>
                <a:sym typeface="+mn-ea"/>
              </a:rPr>
              <a:t>                                                                    S</a:t>
            </a:r>
            <a:r>
              <a:rPr>
                <a:latin typeface="Microsoft YaHei" panose="020B0503020204020204" pitchFamily="34" charset="-122"/>
                <a:ea typeface="Microsoft YaHei" panose="020B0503020204020204" pitchFamily="34" charset="-122"/>
                <a:cs typeface="Arial" panose="020B0604020202020204" pitchFamily="34" charset="0"/>
                <a:sym typeface="+mn-ea"/>
              </a:rPr>
              <a:t>lave </a:t>
            </a:r>
            <a:r>
              <a:rPr>
                <a:latin typeface="Microsoft YaHei" panose="020B0503020204020204" pitchFamily="34" charset="-122"/>
                <a:ea typeface="Microsoft YaHei" panose="020B0503020204020204" pitchFamily="34" charset="-122"/>
                <a:cs typeface="Arial" panose="020B0604020202020204" pitchFamily="34" charset="0"/>
                <a:sym typeface="+mn-ea"/>
              </a:rPr>
              <a:t>    </a:t>
            </a:r>
            <a:r>
              <a:rPr lang="en-US" b="1">
                <a:sym typeface="+mn-ea"/>
              </a:rPr>
              <a:t>                                                                                            </a:t>
            </a:r>
            <a:endParaRPr lang="en-US" b="1"/>
          </a:p>
          <a:p>
            <a:pPr algn="ctr"/>
            <a:endParaRPr>
              <a:latin typeface="Microsoft YaHei" panose="020B0503020204020204" pitchFamily="34" charset="-122"/>
              <a:ea typeface="Microsoft YaHei" panose="020B0503020204020204" pitchFamily="34" charset="-122"/>
              <a:cs typeface="Arial" panose="020B0604020202020204" pitchFamily="34" charset="0"/>
              <a:sym typeface="+mn-ea"/>
            </a:endParaRPr>
          </a:p>
        </p:txBody>
      </p:sp>
      <p:pic>
        <p:nvPicPr>
          <p:cNvPr id="58" name="Picture 57"/>
          <p:cNvPicPr/>
          <p:nvPr/>
        </p:nvPicPr>
        <p:blipFill>
          <a:blip/>
          <a:stretch>
            <a:fillRect/>
          </a:stretch>
        </p:blipFill>
        <p:spPr>
          <a:xfrm>
            <a:off x="6535420" y="2933065"/>
            <a:ext cx="381000" cy="381000"/>
          </a:xfrm>
          <a:prstGeom prst="rect">
            <a:avLst/>
          </a:prstGeom>
          <a:noFill/>
          <a:ln w="9525">
            <a:noFill/>
          </a:ln>
        </p:spPr>
      </p:pic>
      <p:pic>
        <p:nvPicPr>
          <p:cNvPr id="59" name="Picture 58"/>
          <p:cNvPicPr>
            <a:picLocks noChangeAspect="1"/>
          </p:cNvPicPr>
          <p:nvPr/>
        </p:nvPicPr>
        <p:blipFill>
          <a:blip r:embed="rId3"/>
          <a:stretch>
            <a:fillRect/>
          </a:stretch>
        </p:blipFill>
        <p:spPr>
          <a:xfrm>
            <a:off x="4937760" y="2915285"/>
            <a:ext cx="1773555" cy="1263015"/>
          </a:xfrm>
          <a:prstGeom prst="rect">
            <a:avLst/>
          </a:prstGeom>
        </p:spPr>
      </p:pic>
      <p:pic>
        <p:nvPicPr>
          <p:cNvPr id="60" name="Picture 59"/>
          <p:cNvPicPr>
            <a:picLocks noChangeAspect="1"/>
          </p:cNvPicPr>
          <p:nvPr/>
        </p:nvPicPr>
        <p:blipFill>
          <a:blip r:embed="rId4"/>
          <a:stretch>
            <a:fillRect/>
          </a:stretch>
        </p:blipFill>
        <p:spPr>
          <a:xfrm>
            <a:off x="3517900" y="3385820"/>
            <a:ext cx="1530985" cy="1109345"/>
          </a:xfrm>
          <a:prstGeom prst="rect">
            <a:avLst/>
          </a:prstGeom>
        </p:spPr>
      </p:pic>
      <p:pic>
        <p:nvPicPr>
          <p:cNvPr id="61" name="Picture 60"/>
          <p:cNvPicPr>
            <a:picLocks noChangeAspect="1"/>
          </p:cNvPicPr>
          <p:nvPr/>
        </p:nvPicPr>
        <p:blipFill>
          <a:blip r:embed="rId5"/>
          <a:stretch>
            <a:fillRect/>
          </a:stretch>
        </p:blipFill>
        <p:spPr>
          <a:xfrm>
            <a:off x="5171440" y="4769485"/>
            <a:ext cx="1216660" cy="729615"/>
          </a:xfrm>
          <a:prstGeom prst="rect">
            <a:avLst/>
          </a:prstGeom>
        </p:spPr>
      </p:pic>
      <p:pic>
        <p:nvPicPr>
          <p:cNvPr id="62" name="Picture 61"/>
          <p:cNvPicPr>
            <a:picLocks noChangeAspect="1"/>
          </p:cNvPicPr>
          <p:nvPr/>
        </p:nvPicPr>
        <p:blipFill>
          <a:blip r:embed="rId6"/>
          <a:stretch>
            <a:fillRect/>
          </a:stretch>
        </p:blipFill>
        <p:spPr>
          <a:xfrm>
            <a:off x="3627755" y="1894840"/>
            <a:ext cx="1414780" cy="928370"/>
          </a:xfrm>
          <a:prstGeom prst="rect">
            <a:avLst/>
          </a:prstGeom>
        </p:spPr>
      </p:pic>
      <p:pic>
        <p:nvPicPr>
          <p:cNvPr id="63" name="Picture 62" descr="1400-robot-arm-collaborative-01"/>
          <p:cNvPicPr>
            <a:picLocks noChangeAspect="1"/>
          </p:cNvPicPr>
          <p:nvPr/>
        </p:nvPicPr>
        <p:blipFill>
          <a:blip r:embed="rId7"/>
          <a:stretch>
            <a:fillRect/>
          </a:stretch>
        </p:blipFill>
        <p:spPr>
          <a:xfrm flipH="1">
            <a:off x="8753475" y="3971290"/>
            <a:ext cx="3441065" cy="1597660"/>
          </a:xfrm>
          <a:prstGeom prst="rect">
            <a:avLst/>
          </a:prstGeom>
        </p:spPr>
      </p:pic>
      <p:pic>
        <p:nvPicPr>
          <p:cNvPr id="64" name="Picture 63"/>
          <p:cNvPicPr>
            <a:picLocks noChangeAspect="1"/>
          </p:cNvPicPr>
          <p:nvPr/>
        </p:nvPicPr>
        <p:blipFill>
          <a:blip r:embed="rId8">
            <a:lum bright="-12000" contrast="30000"/>
          </a:blip>
          <a:stretch>
            <a:fillRect/>
          </a:stretch>
        </p:blipFill>
        <p:spPr>
          <a:xfrm>
            <a:off x="9904095" y="2256155"/>
            <a:ext cx="1139825" cy="986790"/>
          </a:xfrm>
          <a:prstGeom prst="rect">
            <a:avLst/>
          </a:prstGeom>
        </p:spPr>
      </p:pic>
      <p:pic>
        <p:nvPicPr>
          <p:cNvPr id="65" name="Picture 64" descr="wi-fi-symbol"/>
          <p:cNvPicPr>
            <a:picLocks noChangeAspect="1"/>
          </p:cNvPicPr>
          <p:nvPr/>
        </p:nvPicPr>
        <p:blipFill>
          <a:blip r:embed="rId9">
            <a:alphaModFix amt="20000"/>
            <a:lum contrast="-90000"/>
          </a:blip>
          <a:stretch>
            <a:fillRect/>
          </a:stretch>
        </p:blipFill>
        <p:spPr>
          <a:xfrm>
            <a:off x="4398010" y="3322955"/>
            <a:ext cx="2818130" cy="2014855"/>
          </a:xfrm>
          <a:prstGeom prst="rect">
            <a:avLst/>
          </a:prstGeom>
        </p:spPr>
      </p:pic>
      <p:pic>
        <p:nvPicPr>
          <p:cNvPr id="66" name="Picture 65" descr="螢幕擷取畫面 2024-09-24 164349"/>
          <p:cNvPicPr>
            <a:picLocks noChangeAspect="1"/>
          </p:cNvPicPr>
          <p:nvPr/>
        </p:nvPicPr>
        <p:blipFill>
          <a:blip r:embed="rId10">
            <a:lum contrast="6000"/>
          </a:blip>
          <a:srcRect l="3554" t="22604" r="87540" b="56815"/>
          <a:stretch>
            <a:fillRect/>
          </a:stretch>
        </p:blipFill>
        <p:spPr>
          <a:xfrm>
            <a:off x="950595" y="3218815"/>
            <a:ext cx="711835" cy="752475"/>
          </a:xfrm>
          <a:prstGeom prst="ellipse">
            <a:avLst/>
          </a:prstGeom>
        </p:spPr>
      </p:pic>
      <p:sp>
        <p:nvSpPr>
          <p:cNvPr id="67" name="Rectangles 66"/>
          <p:cNvSpPr/>
          <p:nvPr/>
        </p:nvSpPr>
        <p:spPr>
          <a:xfrm>
            <a:off x="3165475" y="2933065"/>
            <a:ext cx="5114925" cy="2566670"/>
          </a:xfrm>
          <a:prstGeom prst="rect">
            <a:avLst/>
          </a:prstGeom>
          <a:ln>
            <a:solidFill>
              <a:schemeClr val="accent1">
                <a:lumMod val="75000"/>
              </a:schemeClr>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68" name="Up-Down Arrow 67"/>
          <p:cNvSpPr/>
          <p:nvPr/>
        </p:nvSpPr>
        <p:spPr>
          <a:xfrm>
            <a:off x="4180840" y="2673985"/>
            <a:ext cx="212725" cy="544830"/>
          </a:xfrm>
          <a:prstGeom prst="up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9" name="Left-Right Arrow 68"/>
          <p:cNvSpPr/>
          <p:nvPr/>
        </p:nvSpPr>
        <p:spPr>
          <a:xfrm>
            <a:off x="1803400" y="3514725"/>
            <a:ext cx="1553210"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0" name="Left-Right Arrow 69"/>
          <p:cNvSpPr/>
          <p:nvPr/>
        </p:nvSpPr>
        <p:spPr>
          <a:xfrm rot="20280000">
            <a:off x="8033385" y="3030855"/>
            <a:ext cx="1807210"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1" name="Left-Right Arrow 70"/>
          <p:cNvSpPr/>
          <p:nvPr/>
        </p:nvSpPr>
        <p:spPr>
          <a:xfrm rot="1200000">
            <a:off x="8042275" y="4912995"/>
            <a:ext cx="1784985" cy="22415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2" name="Text Box 71"/>
          <p:cNvSpPr txBox="1"/>
          <p:nvPr/>
        </p:nvSpPr>
        <p:spPr>
          <a:xfrm>
            <a:off x="4321810" y="2671445"/>
            <a:ext cx="4064000" cy="275590"/>
          </a:xfrm>
          <a:prstGeom prst="rect">
            <a:avLst/>
          </a:prstGeom>
          <a:noFill/>
        </p:spPr>
        <p:txBody>
          <a:bodyPr wrap="square" rtlCol="0">
            <a:spAutoFit/>
          </a:bodyPr>
          <a:p>
            <a:r>
              <a:rPr lang="en-US" sz="1200" b="1"/>
              <a:t>O</a:t>
            </a:r>
            <a:r>
              <a:rPr lang="en-US" sz="1200" b="1"/>
              <a:t>pen AI API </a:t>
            </a:r>
            <a:endParaRPr lang="en-US" sz="1200" b="1"/>
          </a:p>
        </p:txBody>
      </p:sp>
      <p:sp>
        <p:nvSpPr>
          <p:cNvPr id="73" name="Text Box 72"/>
          <p:cNvSpPr txBox="1"/>
          <p:nvPr/>
        </p:nvSpPr>
        <p:spPr>
          <a:xfrm>
            <a:off x="1845310" y="3079115"/>
            <a:ext cx="1746885" cy="441325"/>
          </a:xfrm>
          <a:prstGeom prst="rect">
            <a:avLst/>
          </a:prstGeom>
          <a:noFill/>
        </p:spPr>
        <p:txBody>
          <a:bodyPr wrap="square" rtlCol="0">
            <a:noAutofit/>
          </a:bodyPr>
          <a:p>
            <a:r>
              <a:rPr lang="en-US" sz="1200" b="1"/>
              <a:t>Google Speech</a:t>
            </a:r>
            <a:endParaRPr lang="en-US" sz="1200" b="1"/>
          </a:p>
          <a:p>
            <a:r>
              <a:rPr lang="en-US" sz="1200" b="1"/>
              <a:t>-to Text API</a:t>
            </a:r>
            <a:r>
              <a:rPr lang="en-US" sz="1400" b="1"/>
              <a:t> </a:t>
            </a:r>
            <a:endParaRPr lang="en-US" sz="1400" b="1"/>
          </a:p>
        </p:txBody>
      </p:sp>
      <p:sp>
        <p:nvSpPr>
          <p:cNvPr id="74" name="Text Box 73"/>
          <p:cNvSpPr txBox="1"/>
          <p:nvPr/>
        </p:nvSpPr>
        <p:spPr>
          <a:xfrm>
            <a:off x="5125720" y="4135755"/>
            <a:ext cx="1146810" cy="359410"/>
          </a:xfrm>
          <a:prstGeom prst="rect">
            <a:avLst/>
          </a:prstGeom>
          <a:noFill/>
        </p:spPr>
        <p:txBody>
          <a:bodyPr wrap="square" rtlCol="0">
            <a:noAutofit/>
          </a:bodyPr>
          <a:p>
            <a:r>
              <a:rPr lang="en-US" sz="1200" b="1"/>
              <a:t>SSH </a:t>
            </a:r>
            <a:r>
              <a:rPr lang="en-US" sz="1200" b="1">
                <a:sym typeface="+mn-ea"/>
              </a:rPr>
              <a:t>protocol</a:t>
            </a:r>
            <a:endParaRPr lang="en-US" sz="1200" b="1"/>
          </a:p>
          <a:p>
            <a:endParaRPr lang="en-US" sz="1200" b="1"/>
          </a:p>
          <a:p>
            <a:endParaRPr lang="en-US" sz="1200" b="1"/>
          </a:p>
        </p:txBody>
      </p:sp>
      <p:pic>
        <p:nvPicPr>
          <p:cNvPr id="76" name="Picture 75"/>
          <p:cNvPicPr>
            <a:picLocks noChangeAspect="1"/>
          </p:cNvPicPr>
          <p:nvPr/>
        </p:nvPicPr>
        <p:blipFill>
          <a:blip r:embed="rId11">
            <a:lum contrast="54000"/>
          </a:blip>
          <a:srcRect r="8859"/>
          <a:stretch>
            <a:fillRect/>
          </a:stretch>
        </p:blipFill>
        <p:spPr>
          <a:xfrm>
            <a:off x="744220" y="4178300"/>
            <a:ext cx="973455" cy="554990"/>
          </a:xfrm>
          <a:prstGeom prst="rect">
            <a:avLst/>
          </a:prstGeom>
        </p:spPr>
      </p:pic>
      <p:sp>
        <p:nvSpPr>
          <p:cNvPr id="78" name="Right Arrow 77"/>
          <p:cNvSpPr/>
          <p:nvPr/>
        </p:nvSpPr>
        <p:spPr>
          <a:xfrm>
            <a:off x="1805305" y="4329430"/>
            <a:ext cx="1557020" cy="2374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9" name="Text Box 78"/>
          <p:cNvSpPr txBox="1"/>
          <p:nvPr/>
        </p:nvSpPr>
        <p:spPr>
          <a:xfrm>
            <a:off x="1880870" y="4566920"/>
            <a:ext cx="1746885" cy="441325"/>
          </a:xfrm>
          <a:prstGeom prst="rect">
            <a:avLst/>
          </a:prstGeom>
          <a:noFill/>
        </p:spPr>
        <p:txBody>
          <a:bodyPr wrap="square" rtlCol="0">
            <a:noAutofit/>
          </a:bodyPr>
          <a:p>
            <a:r>
              <a:rPr lang="en-US" sz="1200" b="1"/>
              <a:t>Direct command</a:t>
            </a:r>
            <a:endParaRPr lang="en-US" sz="1200" b="1"/>
          </a:p>
          <a:p>
            <a:r>
              <a:rPr lang="en-US" sz="1200" b="1"/>
              <a:t>input</a:t>
            </a:r>
            <a:endParaRPr lang="en-US" sz="1200" b="1"/>
          </a:p>
        </p:txBody>
      </p:sp>
      <p:pic>
        <p:nvPicPr>
          <p:cNvPr id="81" name="Picture 80" descr="images"/>
          <p:cNvPicPr>
            <a:picLocks noChangeAspect="1"/>
          </p:cNvPicPr>
          <p:nvPr/>
        </p:nvPicPr>
        <p:blipFill>
          <a:blip r:embed="rId12"/>
          <a:stretch>
            <a:fillRect/>
          </a:stretch>
        </p:blipFill>
        <p:spPr>
          <a:xfrm>
            <a:off x="6791325" y="3646805"/>
            <a:ext cx="599440" cy="749300"/>
          </a:xfrm>
          <a:prstGeom prst="rect">
            <a:avLst/>
          </a:prstGeom>
        </p:spPr>
      </p:pic>
      <p:sp>
        <p:nvSpPr>
          <p:cNvPr id="82" name="Text Box 81"/>
          <p:cNvSpPr txBox="1"/>
          <p:nvPr/>
        </p:nvSpPr>
        <p:spPr>
          <a:xfrm>
            <a:off x="8506460" y="3311525"/>
            <a:ext cx="990600" cy="441325"/>
          </a:xfrm>
          <a:prstGeom prst="rect">
            <a:avLst/>
          </a:prstGeom>
          <a:noFill/>
        </p:spPr>
        <p:txBody>
          <a:bodyPr wrap="square" rtlCol="0">
            <a:noAutofit/>
          </a:bodyPr>
          <a:p>
            <a:r>
              <a:rPr lang="en-US" sz="1000" b="1">
                <a:sym typeface="+mn-ea"/>
              </a:rPr>
              <a:t>Raspberry Pi </a:t>
            </a:r>
            <a:r>
              <a:rPr lang="en-US" sz="1000" b="1">
                <a:sym typeface="+mn-ea"/>
              </a:rPr>
              <a:t>USB port</a:t>
            </a:r>
            <a:endParaRPr lang="en-US" sz="1000" b="1"/>
          </a:p>
        </p:txBody>
      </p:sp>
    </p:spTree>
  </p:cSld>
  <p:clrMapOvr>
    <a:masterClrMapping/>
  </p:clrMapOvr>
</p:sld>
</file>

<file path=ppt/tags/tag1.xml><?xml version="1.0" encoding="utf-8"?>
<p:tagLst xmlns:p="http://schemas.openxmlformats.org/presentationml/2006/main">
  <p:tag name="TABLE_ENDDRAG_ORIGIN_RECT" val="298*222"/>
  <p:tag name="TABLE_ENDDRAG_RECT" val="111*177*298*222"/>
</p:tagLst>
</file>

<file path=ppt/tags/tag2.xml><?xml version="1.0" encoding="utf-8"?>
<p:tagLst xmlns:p="http://schemas.openxmlformats.org/presentationml/2006/main">
  <p:tag name="TABLE_ENDDRAG_ORIGIN_RECT" val="801*555"/>
  <p:tag name="TABLE_ENDDRAG_RECT" val="88*-11*801*555"/>
</p:tagLst>
</file>

<file path=ppt/tags/tag3.xml><?xml version="1.0" encoding="utf-8"?>
<p:tagLst xmlns:p="http://schemas.openxmlformats.org/presentationml/2006/main">
  <p:tag name="TABLE_ENDDRAG_ORIGIN_RECT" val="748*170"/>
  <p:tag name="TABLE_ENDDRAG_RECT" val="67*126*748*170"/>
</p:tagLst>
</file>

<file path=ppt/tags/tag4.xml><?xml version="1.0" encoding="utf-8"?>
<p:tagLst xmlns:p="http://schemas.openxmlformats.org/presentationml/2006/main">
  <p:tag name="TABLE_ENDDRAG_ORIGIN_RECT" val="748*170"/>
  <p:tag name="TABLE_ENDDRAG_RECT" val="67*126*748*1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14807</Words>
  <Application>WPS Presentation</Application>
  <PresentationFormat>宽屏</PresentationFormat>
  <Paragraphs>480</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SimSun</vt:lpstr>
      <vt:lpstr>Wingdings</vt:lpstr>
      <vt:lpstr>造字工房悦黑（非商用）常规体</vt:lpstr>
      <vt:lpstr>SimHei</vt:lpstr>
      <vt:lpstr>Microsoft YaHei</vt:lpstr>
      <vt:lpstr>Wingdings</vt:lpstr>
      <vt:lpstr>DengXian</vt:lpstr>
      <vt:lpstr>ＭＳ Ｐゴシック</vt:lpstr>
      <vt:lpstr>Arial Unicode MS</vt:lpstr>
      <vt:lpstr>DengXian Light</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春波 赵</dc:creator>
  <cp:lastModifiedBy>天上院</cp:lastModifiedBy>
  <cp:revision>102</cp:revision>
  <dcterms:created xsi:type="dcterms:W3CDTF">2019-06-10T08:55:00Z</dcterms:created>
  <dcterms:modified xsi:type="dcterms:W3CDTF">2025-03-28T11:25:21Z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3CABF6DB98844F2EB698F23E957FD218_13</vt:lpwstr>
  </property>
  <property fmtid="{D5CDD505-2E9C-101B-9397-08002B2CF9AE}" pid="3" name="KSOProductBuildVer">
    <vt:lpwstr>1033-12.2.0.20348</vt:lpwstr>
  </property>
</Properties>
</file>